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8" r:id="rId4"/>
    <p:sldId id="260" r:id="rId5"/>
    <p:sldId id="261" r:id="rId6"/>
    <p:sldId id="262" r:id="rId7"/>
    <p:sldId id="268" r:id="rId8"/>
    <p:sldId id="271" r:id="rId9"/>
    <p:sldId id="263" r:id="rId10"/>
    <p:sldId id="264" r:id="rId11"/>
    <p:sldId id="269" r:id="rId12"/>
    <p:sldId id="265" r:id="rId13"/>
    <p:sldId id="270"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39" autoAdjust="0"/>
  </p:normalViewPr>
  <p:slideViewPr>
    <p:cSldViewPr>
      <p:cViewPr>
        <p:scale>
          <a:sx n="71" d="100"/>
          <a:sy n="71" d="100"/>
        </p:scale>
        <p:origin x="-4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7FCA0-3416-40B3-8565-123AD09A8D7F}" type="datetimeFigureOut">
              <a:rPr lang="en-US" smtClean="0"/>
              <a:t>11/26/2012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7D6256-94FF-457F-8312-58810263B6FB}" type="slidenum">
              <a:rPr lang="en-US" smtClean="0"/>
              <a:t>‹#›</a:t>
            </a:fld>
            <a:endParaRPr lang="en-US"/>
          </a:p>
        </p:txBody>
      </p:sp>
    </p:spTree>
    <p:extLst>
      <p:ext uri="{BB962C8B-B14F-4D97-AF65-F5344CB8AC3E}">
        <p14:creationId xmlns:p14="http://schemas.microsoft.com/office/powerpoint/2010/main" val="1329660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7D6256-94FF-457F-8312-58810263B6FB}" type="slidenum">
              <a:rPr lang="en-US" smtClean="0"/>
              <a:t>3</a:t>
            </a:fld>
            <a:endParaRPr lang="en-US"/>
          </a:p>
        </p:txBody>
      </p:sp>
    </p:spTree>
    <p:extLst>
      <p:ext uri="{BB962C8B-B14F-4D97-AF65-F5344CB8AC3E}">
        <p14:creationId xmlns:p14="http://schemas.microsoft.com/office/powerpoint/2010/main" val="631958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6917942-B5C5-449B-AE0C-7001C44A9C4F}" type="datetimeFigureOut">
              <a:rPr lang="en-US" smtClean="0"/>
              <a:t>11/26/2012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8920B6B-D042-4544-B2BE-DD7713E5BFC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17942-B5C5-449B-AE0C-7001C44A9C4F}"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20B6B-D042-4544-B2BE-DD7713E5BF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17942-B5C5-449B-AE0C-7001C44A9C4F}"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20B6B-D042-4544-B2BE-DD7713E5BF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17942-B5C5-449B-AE0C-7001C44A9C4F}"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920B6B-D042-4544-B2BE-DD7713E5BF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917942-B5C5-449B-AE0C-7001C44A9C4F}" type="datetimeFigureOut">
              <a:rPr lang="en-US" smtClean="0"/>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8920B6B-D042-4544-B2BE-DD7713E5BFC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917942-B5C5-449B-AE0C-7001C44A9C4F}"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20B6B-D042-4544-B2BE-DD7713E5BF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917942-B5C5-449B-AE0C-7001C44A9C4F}" type="datetimeFigureOut">
              <a:rPr lang="en-US" smtClean="0"/>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920B6B-D042-4544-B2BE-DD7713E5BFC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917942-B5C5-449B-AE0C-7001C44A9C4F}" type="datetimeFigureOut">
              <a:rPr lang="en-US" smtClean="0"/>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920B6B-D042-4544-B2BE-DD7713E5BF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17942-B5C5-449B-AE0C-7001C44A9C4F}" type="datetimeFigureOut">
              <a:rPr lang="en-US" smtClean="0"/>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920B6B-D042-4544-B2BE-DD7713E5BF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917942-B5C5-449B-AE0C-7001C44A9C4F}"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20B6B-D042-4544-B2BE-DD7713E5BFC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917942-B5C5-449B-AE0C-7001C44A9C4F}" type="datetimeFigureOut">
              <a:rPr lang="en-US" smtClean="0"/>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920B6B-D042-4544-B2BE-DD7713E5BF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6917942-B5C5-449B-AE0C-7001C44A9C4F}" type="datetimeFigureOut">
              <a:rPr lang="en-US" smtClean="0"/>
              <a:t>11/26/2012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8920B6B-D042-4544-B2BE-DD7713E5BF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2209800"/>
          </a:xfrm>
        </p:spPr>
        <p:txBody>
          <a:bodyPr wrap="none">
            <a:noAutofit/>
          </a:bodyPr>
          <a:lstStyle/>
          <a:p>
            <a:r>
              <a:rPr lang="en-US" sz="6600" dirty="0" smtClean="0"/>
              <a:t>Blythewood</a:t>
            </a:r>
            <a:br>
              <a:rPr lang="en-US" sz="6600" dirty="0" smtClean="0"/>
            </a:br>
            <a:r>
              <a:rPr lang="en-US" sz="6600" dirty="0" smtClean="0"/>
              <a:t>High School</a:t>
            </a:r>
            <a:endParaRPr lang="en-US" sz="6600" dirty="0"/>
          </a:p>
        </p:txBody>
      </p:sp>
      <p:sp>
        <p:nvSpPr>
          <p:cNvPr id="3" name="Subtitle 2"/>
          <p:cNvSpPr>
            <a:spLocks noGrp="1"/>
          </p:cNvSpPr>
          <p:nvPr>
            <p:ph type="subTitle" idx="1"/>
          </p:nvPr>
        </p:nvSpPr>
        <p:spPr>
          <a:xfrm>
            <a:off x="1371600" y="2133600"/>
            <a:ext cx="6400800" cy="914400"/>
          </a:xfrm>
        </p:spPr>
        <p:txBody>
          <a:bodyPr>
            <a:noAutofit/>
          </a:bodyPr>
          <a:lstStyle/>
          <a:p>
            <a:r>
              <a:rPr lang="en-US" sz="6000" b="1" spc="-300" dirty="0" smtClean="0">
                <a:effectLst>
                  <a:glow rad="228600">
                    <a:schemeClr val="accent1">
                      <a:satMod val="175000"/>
                      <a:alpha val="40000"/>
                    </a:schemeClr>
                  </a:glow>
                </a:effectLst>
              </a:rPr>
              <a:t>Senior Night</a:t>
            </a:r>
          </a:p>
          <a:p>
            <a:endParaRPr lang="en-US" sz="4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200400"/>
            <a:ext cx="3352800" cy="3505200"/>
          </a:xfrm>
          <a:prstGeom prst="rect">
            <a:avLst/>
          </a:prstGeom>
          <a:noFill/>
          <a:ln w="82550" cmpd="thinThick">
            <a:solidFill>
              <a:schemeClr val="tx1"/>
            </a:solidFill>
            <a:bevel/>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39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75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Palmetto Fellows Scholarship</a:t>
            </a:r>
            <a:endParaRPr lang="en-US" dirty="0"/>
          </a:p>
        </p:txBody>
      </p:sp>
      <p:sp>
        <p:nvSpPr>
          <p:cNvPr id="3" name="Content Placeholder 2"/>
          <p:cNvSpPr>
            <a:spLocks noGrp="1"/>
          </p:cNvSpPr>
          <p:nvPr>
            <p:ph idx="1"/>
          </p:nvPr>
        </p:nvSpPr>
        <p:spPr>
          <a:xfrm>
            <a:off x="0" y="1219200"/>
            <a:ext cx="9144000" cy="5638800"/>
          </a:xfrm>
        </p:spPr>
        <p:txBody>
          <a:bodyPr>
            <a:noAutofit/>
          </a:bodyPr>
          <a:lstStyle/>
          <a:p>
            <a:pPr marL="137160" indent="0">
              <a:spcBef>
                <a:spcPts val="0"/>
              </a:spcBef>
              <a:buNone/>
            </a:pPr>
            <a:r>
              <a:rPr lang="en-US" sz="2200" dirty="0" smtClean="0"/>
              <a:t>The Palmetto Fellows Scholarship is a merit base program with an annual award amount for freshman of $6700.00 </a:t>
            </a:r>
          </a:p>
          <a:p>
            <a:pPr marL="137160" indent="0">
              <a:spcBef>
                <a:spcPts val="0"/>
              </a:spcBef>
              <a:buNone/>
            </a:pPr>
            <a:r>
              <a:rPr lang="en-US" sz="2200" dirty="0" smtClean="0"/>
              <a:t> </a:t>
            </a:r>
            <a:r>
              <a:rPr lang="en-US" sz="2200" b="1" dirty="0" smtClean="0"/>
              <a:t>Early Award-December 15</a:t>
            </a:r>
            <a:r>
              <a:rPr lang="en-US" sz="2200" b="1" baseline="30000" dirty="0" smtClean="0"/>
              <a:t>th</a:t>
            </a:r>
            <a:endParaRPr lang="en-US" sz="2200" b="1" dirty="0" smtClean="0"/>
          </a:p>
          <a:p>
            <a:pPr marL="137160" indent="0">
              <a:spcBef>
                <a:spcPts val="0"/>
              </a:spcBef>
              <a:buNone/>
            </a:pPr>
            <a:r>
              <a:rPr lang="en-US" sz="2200" dirty="0" smtClean="0"/>
              <a:t> Academic Eligibility:</a:t>
            </a:r>
          </a:p>
          <a:p>
            <a:pPr>
              <a:spcBef>
                <a:spcPts val="0"/>
              </a:spcBef>
              <a:buFont typeface="Wingdings" pitchFamily="2" charset="2"/>
              <a:buChar char="Ø"/>
            </a:pPr>
            <a:r>
              <a:rPr lang="en-US" sz="2200" dirty="0" smtClean="0"/>
              <a:t>Score at least 1200 on the SAT  or 27 on the ACT by the November  national test administration and earn a minimum 3.5 cumulative GPA on the SC Uniform Grading by the end of the junior year and rank in the top 6% percent of the class at the end of either the sophomore or the junior year.</a:t>
            </a:r>
          </a:p>
          <a:p>
            <a:pPr marL="137160" indent="0">
              <a:spcBef>
                <a:spcPts val="0"/>
              </a:spcBef>
              <a:buNone/>
            </a:pPr>
            <a:r>
              <a:rPr lang="en-US" sz="2200" dirty="0" smtClean="0"/>
              <a:t>         or</a:t>
            </a:r>
          </a:p>
          <a:p>
            <a:pPr>
              <a:spcBef>
                <a:spcPts val="0"/>
              </a:spcBef>
              <a:buFont typeface="Wingdings" pitchFamily="2" charset="2"/>
              <a:buChar char="Ø"/>
            </a:pPr>
            <a:r>
              <a:rPr lang="en-US" sz="2200" dirty="0" smtClean="0"/>
              <a:t>Score at least 1400 on thee SAT or 32 on the ACT by the November test administration and earn a 4.0 cumulative GPA on the SC UGP at the end o the junior year.</a:t>
            </a:r>
            <a:endParaRPr lang="en-US" sz="2200" dirty="0"/>
          </a:p>
        </p:txBody>
      </p:sp>
    </p:spTree>
    <p:extLst>
      <p:ext uri="{BB962C8B-B14F-4D97-AF65-F5344CB8AC3E}">
        <p14:creationId xmlns:p14="http://schemas.microsoft.com/office/powerpoint/2010/main" val="14481984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090160"/>
          </a:xfrm>
        </p:spPr>
        <p:txBody>
          <a:bodyPr>
            <a:noAutofit/>
          </a:bodyPr>
          <a:lstStyle/>
          <a:p>
            <a:pPr marL="137160" indent="0">
              <a:spcBef>
                <a:spcPts val="0"/>
              </a:spcBef>
              <a:buNone/>
            </a:pPr>
            <a:r>
              <a:rPr lang="en-US" sz="2200" b="1" dirty="0" smtClean="0"/>
              <a:t>Late Awards- June 15</a:t>
            </a:r>
            <a:r>
              <a:rPr lang="en-US" sz="2200" b="1" baseline="30000" dirty="0" smtClean="0"/>
              <a:t>th</a:t>
            </a:r>
            <a:endParaRPr lang="en-US" sz="2200" b="1" dirty="0" smtClean="0"/>
          </a:p>
          <a:p>
            <a:pPr>
              <a:spcBef>
                <a:spcPts val="0"/>
              </a:spcBef>
            </a:pPr>
            <a:endParaRPr lang="en-US" sz="2200" dirty="0"/>
          </a:p>
          <a:p>
            <a:pPr>
              <a:spcBef>
                <a:spcPts val="0"/>
              </a:spcBef>
              <a:buFont typeface="Wingdings" pitchFamily="2" charset="2"/>
              <a:buChar char="Ø"/>
            </a:pPr>
            <a:r>
              <a:rPr lang="en-US" sz="2200" dirty="0" smtClean="0"/>
              <a:t>Score at least 1200 on the SAT or 27 on the ACT by the June test administration o f the senior year, earn a minimum of 3.5 cumulative GPA on the SC UGP at the end of the senior year, and rank in the top 6% of the class at the end of the sophomore, junior, or senior year.</a:t>
            </a:r>
          </a:p>
          <a:p>
            <a:pPr>
              <a:spcBef>
                <a:spcPts val="0"/>
              </a:spcBef>
            </a:pPr>
            <a:r>
              <a:rPr lang="en-US" sz="2200" dirty="0" smtClean="0"/>
              <a:t>     or</a:t>
            </a:r>
          </a:p>
          <a:p>
            <a:pPr>
              <a:spcBef>
                <a:spcPts val="0"/>
              </a:spcBef>
              <a:buFont typeface="Wingdings" pitchFamily="2" charset="2"/>
              <a:buChar char="Ø"/>
            </a:pPr>
            <a:r>
              <a:rPr lang="en-US" sz="2200" dirty="0" smtClean="0"/>
              <a:t>Score at least a 1400 pm the SAT or 32 on the ACT by the June test administration of the senior year and earn a minimum 4.00 cumulative GPA on the SC UGP at the end of the senior year.</a:t>
            </a:r>
          </a:p>
          <a:p>
            <a:pPr marL="137160" indent="0">
              <a:buNone/>
            </a:pPr>
            <a:endParaRPr lang="en-US" dirty="0" smtClean="0"/>
          </a:p>
          <a:p>
            <a:pPr>
              <a:buFont typeface="Wingdings" pitchFamily="2" charset="2"/>
              <a:buChar char="Ø"/>
            </a:pPr>
            <a:endParaRPr lang="en-US" dirty="0"/>
          </a:p>
          <a:p>
            <a:pPr marL="137160" indent="0">
              <a:buNone/>
            </a:pPr>
            <a:endParaRPr lang="en-US" dirty="0"/>
          </a:p>
        </p:txBody>
      </p:sp>
      <p:sp>
        <p:nvSpPr>
          <p:cNvPr id="5" name="Title 1"/>
          <p:cNvSpPr txBox="1">
            <a:spLocks/>
          </p:cNvSpPr>
          <p:nvPr/>
        </p:nvSpPr>
        <p:spPr>
          <a:xfrm>
            <a:off x="457200" y="0"/>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dirty="0" smtClean="0"/>
              <a:t>Palmetto Fellows Scholarship</a:t>
            </a:r>
            <a:endParaRPr lang="en-US" dirty="0"/>
          </a:p>
        </p:txBody>
      </p:sp>
    </p:spTree>
    <p:extLst>
      <p:ext uri="{BB962C8B-B14F-4D97-AF65-F5344CB8AC3E}">
        <p14:creationId xmlns:p14="http://schemas.microsoft.com/office/powerpoint/2010/main" val="3137906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4937760"/>
          </a:xfrm>
        </p:spPr>
        <p:txBody>
          <a:bodyPr>
            <a:noAutofit/>
          </a:bodyPr>
          <a:lstStyle/>
          <a:p>
            <a:pPr marL="137160" indent="0">
              <a:spcBef>
                <a:spcPts val="0"/>
              </a:spcBef>
              <a:buNone/>
            </a:pPr>
            <a:r>
              <a:rPr lang="en-US" sz="2200" dirty="0"/>
              <a:t> </a:t>
            </a:r>
            <a:r>
              <a:rPr lang="en-US" sz="2200" dirty="0" smtClean="0"/>
              <a:t>Merit-based scholarship issued to the following institutions:</a:t>
            </a:r>
          </a:p>
          <a:p>
            <a:pPr>
              <a:spcBef>
                <a:spcPts val="0"/>
              </a:spcBef>
              <a:buFont typeface="Wingdings" pitchFamily="2" charset="2"/>
              <a:buChar char="Ø"/>
            </a:pPr>
            <a:r>
              <a:rPr lang="en-US" sz="2200" dirty="0" smtClean="0"/>
              <a:t>4 year public college/up to $4700.00 plus $300.00 book allowance</a:t>
            </a:r>
          </a:p>
          <a:p>
            <a:pPr>
              <a:spcBef>
                <a:spcPts val="0"/>
              </a:spcBef>
              <a:buFont typeface="Wingdings" pitchFamily="2" charset="2"/>
              <a:buChar char="Ø"/>
            </a:pPr>
            <a:r>
              <a:rPr lang="en-US" sz="2200" dirty="0" smtClean="0"/>
              <a:t>4 year independent college/ up to $4700.00 plus a $300.00 book allowance</a:t>
            </a:r>
          </a:p>
          <a:p>
            <a:pPr>
              <a:spcBef>
                <a:spcPts val="0"/>
              </a:spcBef>
              <a:buFont typeface="Wingdings" pitchFamily="2" charset="2"/>
              <a:buChar char="Ø"/>
            </a:pPr>
            <a:r>
              <a:rPr lang="en-US" sz="2200" dirty="0" smtClean="0"/>
              <a:t>2 year public and independent colleges/up to the cost of tuition at USC Regional campuses plus a $300.00 book allowance</a:t>
            </a:r>
          </a:p>
          <a:p>
            <a:pPr>
              <a:spcBef>
                <a:spcPts val="0"/>
              </a:spcBef>
              <a:buFont typeface="Wingdings" pitchFamily="2" charset="2"/>
              <a:buChar char="Ø"/>
            </a:pPr>
            <a:r>
              <a:rPr lang="en-US" sz="2200" dirty="0" smtClean="0"/>
              <a:t>Technical school/ up to the cost of attendance, not to exceed $2500.00</a:t>
            </a:r>
            <a:endParaRPr lang="en-US" sz="2200" dirty="0"/>
          </a:p>
        </p:txBody>
      </p:sp>
      <p:sp>
        <p:nvSpPr>
          <p:cNvPr id="5" name="Title 1"/>
          <p:cNvSpPr>
            <a:spLocks noGrp="1"/>
          </p:cNvSpPr>
          <p:nvPr>
            <p:ph type="title"/>
          </p:nvPr>
        </p:nvSpPr>
        <p:spPr/>
        <p:txBody>
          <a:bodyPr/>
          <a:lstStyle/>
          <a:p>
            <a:r>
              <a:rPr lang="en-US" dirty="0" smtClean="0"/>
              <a:t>Life Scholarship</a:t>
            </a:r>
            <a:endParaRPr lang="en-US" dirty="0"/>
          </a:p>
        </p:txBody>
      </p:sp>
    </p:spTree>
    <p:extLst>
      <p:ext uri="{BB962C8B-B14F-4D97-AF65-F5344CB8AC3E}">
        <p14:creationId xmlns:p14="http://schemas.microsoft.com/office/powerpoint/2010/main" val="34690025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709160"/>
          </a:xfrm>
        </p:spPr>
        <p:txBody>
          <a:bodyPr>
            <a:noAutofit/>
          </a:bodyPr>
          <a:lstStyle/>
          <a:p>
            <a:pPr marL="137160" indent="0">
              <a:buNone/>
            </a:pPr>
            <a:r>
              <a:rPr lang="en-US" sz="2200" dirty="0" smtClean="0"/>
              <a:t>In order to qualify for the Life Scholarship, first-time freshman attending an eligible four-year institution must meet two of three of the following criteria:</a:t>
            </a:r>
          </a:p>
          <a:p>
            <a:pPr>
              <a:buFont typeface="Wingdings" pitchFamily="2" charset="2"/>
              <a:buChar char="Ø"/>
            </a:pPr>
            <a:r>
              <a:rPr lang="en-US" sz="2200" dirty="0" smtClean="0"/>
              <a:t>Earn a cumulative 3.0 GPA based on the SC Uniform Grading Policy</a:t>
            </a:r>
          </a:p>
          <a:p>
            <a:pPr>
              <a:buFont typeface="Wingdings" pitchFamily="2" charset="2"/>
              <a:buChar char="Ø"/>
            </a:pPr>
            <a:r>
              <a:rPr lang="en-US" sz="2200" dirty="0" smtClean="0"/>
              <a:t>Score an 1100 on the SAT or 24 on the ACT.  A combination of scores from different test administrations can be used. (only SAT Critical Reading and SAT Math score through June test administration)</a:t>
            </a:r>
          </a:p>
          <a:p>
            <a:pPr>
              <a:buFont typeface="Wingdings" pitchFamily="2" charset="2"/>
              <a:buChar char="Ø"/>
            </a:pPr>
            <a:r>
              <a:rPr lang="en-US" sz="2200" dirty="0" smtClean="0"/>
              <a:t>Rank in the top 30% of the graduating class at the end of the senior year.</a:t>
            </a:r>
            <a:endParaRPr lang="en-US" sz="2200" dirty="0"/>
          </a:p>
        </p:txBody>
      </p:sp>
      <p:sp>
        <p:nvSpPr>
          <p:cNvPr id="5" name="Title 1"/>
          <p:cNvSpPr>
            <a:spLocks noGrp="1"/>
          </p:cNvSpPr>
          <p:nvPr>
            <p:ph type="title"/>
          </p:nvPr>
        </p:nvSpPr>
        <p:spPr/>
        <p:txBody>
          <a:bodyPr/>
          <a:lstStyle/>
          <a:p>
            <a:r>
              <a:rPr lang="en-US" dirty="0" smtClean="0"/>
              <a:t>Life Scholarship</a:t>
            </a:r>
            <a:endParaRPr lang="en-US" dirty="0"/>
          </a:p>
        </p:txBody>
      </p:sp>
    </p:spTree>
    <p:extLst>
      <p:ext uri="{BB962C8B-B14F-4D97-AF65-F5344CB8AC3E}">
        <p14:creationId xmlns:p14="http://schemas.microsoft.com/office/powerpoint/2010/main" val="262972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 Hope Scholarship</a:t>
            </a:r>
            <a:endParaRPr lang="en-US" dirty="0"/>
          </a:p>
        </p:txBody>
      </p:sp>
      <p:sp>
        <p:nvSpPr>
          <p:cNvPr id="3" name="Content Placeholder 2"/>
          <p:cNvSpPr>
            <a:spLocks noGrp="1"/>
          </p:cNvSpPr>
          <p:nvPr>
            <p:ph idx="1"/>
          </p:nvPr>
        </p:nvSpPr>
        <p:spPr>
          <a:xfrm>
            <a:off x="0" y="1600200"/>
            <a:ext cx="9144000" cy="4709160"/>
          </a:xfrm>
        </p:spPr>
        <p:txBody>
          <a:bodyPr>
            <a:noAutofit/>
          </a:bodyPr>
          <a:lstStyle/>
          <a:p>
            <a:r>
              <a:rPr lang="en-US" sz="2200" dirty="0" smtClean="0"/>
              <a:t>This scholarship was established under the SC Education Lottery.  It is a one year merit-based scholarship created for first-time entering freshmen attending a four-year institution who do not qualify for Life or Palmetto Fellows Scholarships, but graduate from high school with at least a B average.  </a:t>
            </a:r>
          </a:p>
          <a:p>
            <a:r>
              <a:rPr lang="en-US" sz="2200" dirty="0" smtClean="0"/>
              <a:t>Students attending an eligible 4 year public or private college or university will receive up to $2800.00 including a $300.00 book allowance</a:t>
            </a:r>
          </a:p>
          <a:p>
            <a:pPr marL="137160" indent="0">
              <a:buNone/>
            </a:pPr>
            <a:endParaRPr lang="en-US" dirty="0"/>
          </a:p>
        </p:txBody>
      </p:sp>
    </p:spTree>
    <p:extLst>
      <p:ext uri="{BB962C8B-B14F-4D97-AF65-F5344CB8AC3E}">
        <p14:creationId xmlns:p14="http://schemas.microsoft.com/office/powerpoint/2010/main" val="2375406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Helpful Hints to Prepare for College</a:t>
            </a:r>
            <a:endParaRPr lang="en-US" dirty="0"/>
          </a:p>
        </p:txBody>
      </p:sp>
      <p:sp>
        <p:nvSpPr>
          <p:cNvPr id="3" name="Content Placeholder 2"/>
          <p:cNvSpPr>
            <a:spLocks noGrp="1"/>
          </p:cNvSpPr>
          <p:nvPr>
            <p:ph idx="1"/>
          </p:nvPr>
        </p:nvSpPr>
        <p:spPr>
          <a:xfrm>
            <a:off x="0" y="914400"/>
            <a:ext cx="9144000" cy="5943600"/>
          </a:xfrm>
        </p:spPr>
        <p:txBody>
          <a:bodyPr>
            <a:noAutofit/>
          </a:bodyPr>
          <a:lstStyle/>
          <a:p>
            <a:pPr marL="0">
              <a:spcBef>
                <a:spcPts val="0"/>
              </a:spcBef>
              <a:buFont typeface="Wingdings" pitchFamily="2" charset="2"/>
              <a:buChar char="Ø"/>
            </a:pPr>
            <a:r>
              <a:rPr lang="en-US" sz="2200" dirty="0" smtClean="0"/>
              <a:t>Meet with your School Counselor early in the year to discuss your plans</a:t>
            </a:r>
          </a:p>
          <a:p>
            <a:pPr marL="0">
              <a:spcBef>
                <a:spcPts val="0"/>
              </a:spcBef>
              <a:buFont typeface="Wingdings" pitchFamily="2" charset="2"/>
              <a:buChar char="Ø"/>
            </a:pPr>
            <a:r>
              <a:rPr lang="en-US" sz="2200" dirty="0" smtClean="0"/>
              <a:t>Write to schools you are interested in and request information or review the college website</a:t>
            </a:r>
          </a:p>
          <a:p>
            <a:pPr marL="0">
              <a:spcBef>
                <a:spcPts val="0"/>
              </a:spcBef>
              <a:buFont typeface="Wingdings" pitchFamily="2" charset="2"/>
              <a:buChar char="Ø"/>
            </a:pPr>
            <a:r>
              <a:rPr lang="en-US" sz="2200" dirty="0" smtClean="0"/>
              <a:t>Visit the colleges you are most interested on open house weekends and talk with students, professors, and counselors.  You are allowed two visits per year.  Please obtain a signed letter from admissions when you visit  and turn this information into the attendance office.</a:t>
            </a:r>
          </a:p>
          <a:p>
            <a:pPr marL="0">
              <a:spcBef>
                <a:spcPts val="0"/>
              </a:spcBef>
              <a:buFont typeface="Wingdings" pitchFamily="2" charset="2"/>
              <a:buChar char="Ø"/>
            </a:pPr>
            <a:r>
              <a:rPr lang="en-US" sz="2200" dirty="0" smtClean="0"/>
              <a:t>Register to take the ACT or SAT and have your scores sent directly to the institutions of your choice</a:t>
            </a:r>
          </a:p>
          <a:p>
            <a:pPr marL="0">
              <a:spcBef>
                <a:spcPts val="0"/>
              </a:spcBef>
              <a:buFont typeface="Wingdings" pitchFamily="2" charset="2"/>
              <a:buChar char="Ø"/>
            </a:pPr>
            <a:r>
              <a:rPr lang="en-US" sz="2200" dirty="0" smtClean="0"/>
              <a:t>Make sure that you meet the college application deadlines for admission and make sure they have received all of your information.</a:t>
            </a:r>
          </a:p>
          <a:p>
            <a:pPr marL="0">
              <a:spcBef>
                <a:spcPts val="0"/>
              </a:spcBef>
              <a:buFont typeface="Wingdings" pitchFamily="2" charset="2"/>
              <a:buChar char="Ø"/>
            </a:pPr>
            <a:r>
              <a:rPr lang="en-US" sz="2200" dirty="0" smtClean="0"/>
              <a:t>As soon as January 1</a:t>
            </a:r>
            <a:r>
              <a:rPr lang="en-US" sz="2200" baseline="30000" dirty="0" smtClean="0"/>
              <a:t>st</a:t>
            </a:r>
            <a:r>
              <a:rPr lang="en-US" sz="2200" dirty="0" smtClean="0"/>
              <a:t>, gather information to complete the FAFSA for financial assistance.</a:t>
            </a:r>
          </a:p>
          <a:p>
            <a:pPr marL="0">
              <a:spcBef>
                <a:spcPts val="0"/>
              </a:spcBef>
              <a:buFont typeface="Wingdings" pitchFamily="2" charset="2"/>
              <a:buChar char="Ø"/>
            </a:pPr>
            <a:r>
              <a:rPr lang="en-US" sz="2200" dirty="0" smtClean="0"/>
              <a:t>When you make a decision about the college you are going to attend, notify the college and mail your deposit check.</a:t>
            </a:r>
          </a:p>
          <a:p>
            <a:pPr marL="0">
              <a:spcBef>
                <a:spcPts val="0"/>
              </a:spcBef>
              <a:buFont typeface="Wingdings" pitchFamily="2" charset="2"/>
              <a:buChar char="Ø"/>
            </a:pPr>
            <a:endParaRPr lang="en-US" sz="2200" dirty="0" smtClean="0"/>
          </a:p>
          <a:p>
            <a:pPr marL="0">
              <a:spcBef>
                <a:spcPts val="0"/>
              </a:spcBef>
              <a:buFont typeface="Wingdings" pitchFamily="2" charset="2"/>
              <a:buChar char="Ø"/>
            </a:pPr>
            <a:endParaRPr lang="en-US" sz="2200" dirty="0" smtClean="0"/>
          </a:p>
        </p:txBody>
      </p:sp>
    </p:spTree>
    <p:extLst>
      <p:ext uri="{BB962C8B-B14F-4D97-AF65-F5344CB8AC3E}">
        <p14:creationId xmlns:p14="http://schemas.microsoft.com/office/powerpoint/2010/main" val="353640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School Counselors</a:t>
            </a:r>
            <a:endParaRPr lang="en-US" dirty="0"/>
          </a:p>
        </p:txBody>
      </p:sp>
      <p:sp>
        <p:nvSpPr>
          <p:cNvPr id="5" name="Content Placeholder 4"/>
          <p:cNvSpPr>
            <a:spLocks noGrp="1"/>
          </p:cNvSpPr>
          <p:nvPr>
            <p:ph idx="1"/>
          </p:nvPr>
        </p:nvSpPr>
        <p:spPr>
          <a:xfrm>
            <a:off x="457200" y="1401762"/>
            <a:ext cx="8229600" cy="4709160"/>
          </a:xfrm>
        </p:spPr>
        <p:txBody>
          <a:bodyPr>
            <a:normAutofit fontScale="70000" lnSpcReduction="20000"/>
          </a:bodyPr>
          <a:lstStyle/>
          <a:p>
            <a:pPr marL="137160" indent="0" algn="ctr">
              <a:buNone/>
            </a:pPr>
            <a:r>
              <a:rPr lang="en-US" sz="3100" dirty="0" smtClean="0"/>
              <a:t>House 1-Future Vision</a:t>
            </a:r>
          </a:p>
          <a:p>
            <a:pPr marL="137160" indent="0" algn="ctr">
              <a:buNone/>
            </a:pPr>
            <a:r>
              <a:rPr lang="en-US" dirty="0" smtClean="0"/>
              <a:t>Mrs. Nanette Hollis</a:t>
            </a:r>
          </a:p>
          <a:p>
            <a:pPr marL="137160" indent="0" algn="ctr">
              <a:buNone/>
            </a:pPr>
            <a:endParaRPr lang="en-US" dirty="0" smtClean="0"/>
          </a:p>
          <a:p>
            <a:pPr marL="137160" indent="0" algn="ctr">
              <a:buNone/>
            </a:pPr>
            <a:r>
              <a:rPr lang="en-US" sz="3100" dirty="0" smtClean="0"/>
              <a:t>House 2-Blythewood by Design</a:t>
            </a:r>
          </a:p>
          <a:p>
            <a:pPr marL="137160" indent="0" algn="ctr">
              <a:buNone/>
            </a:pPr>
            <a:r>
              <a:rPr lang="en-US" dirty="0" smtClean="0"/>
              <a:t>Ms. Carol McGregor</a:t>
            </a:r>
          </a:p>
          <a:p>
            <a:pPr marL="137160" indent="0" algn="ctr">
              <a:buNone/>
            </a:pPr>
            <a:endParaRPr lang="en-US" dirty="0" smtClean="0"/>
          </a:p>
          <a:p>
            <a:pPr marL="137160" indent="0" algn="ctr">
              <a:buNone/>
            </a:pPr>
            <a:r>
              <a:rPr lang="en-US" sz="3100" dirty="0" smtClean="0"/>
              <a:t>House 3-Global Society</a:t>
            </a:r>
          </a:p>
          <a:p>
            <a:pPr marL="137160" indent="0" algn="ctr">
              <a:buNone/>
            </a:pPr>
            <a:r>
              <a:rPr lang="en-US" dirty="0" smtClean="0"/>
              <a:t>Ms. Felicia Daniels</a:t>
            </a:r>
          </a:p>
          <a:p>
            <a:pPr marL="137160" indent="0" algn="ctr">
              <a:buNone/>
            </a:pPr>
            <a:endParaRPr lang="en-US" dirty="0" smtClean="0"/>
          </a:p>
          <a:p>
            <a:pPr marL="137160" indent="0" algn="ctr">
              <a:buNone/>
            </a:pPr>
            <a:r>
              <a:rPr lang="en-US" sz="3100" dirty="0" smtClean="0"/>
              <a:t>House 4-Emerging Technologies</a:t>
            </a:r>
          </a:p>
          <a:p>
            <a:pPr marL="137160" indent="0" algn="ctr">
              <a:buNone/>
            </a:pPr>
            <a:r>
              <a:rPr lang="en-US" dirty="0" smtClean="0"/>
              <a:t>Mrs. </a:t>
            </a:r>
            <a:r>
              <a:rPr lang="en-US" dirty="0" err="1" smtClean="0"/>
              <a:t>Xyreese</a:t>
            </a:r>
            <a:r>
              <a:rPr lang="en-US" dirty="0" smtClean="0"/>
              <a:t> Trapp</a:t>
            </a:r>
          </a:p>
          <a:p>
            <a:pPr marL="137160" indent="0" algn="ctr">
              <a:buNone/>
            </a:pPr>
            <a:endParaRPr lang="en-US" dirty="0"/>
          </a:p>
          <a:p>
            <a:pPr marL="137160" indent="0" algn="ctr">
              <a:buNone/>
            </a:pPr>
            <a:r>
              <a:rPr lang="en-US" sz="3100" dirty="0" smtClean="0"/>
              <a:t>Director of Guidance</a:t>
            </a:r>
          </a:p>
          <a:p>
            <a:pPr marL="137160" indent="0" algn="ctr">
              <a:buNone/>
            </a:pPr>
            <a:r>
              <a:rPr lang="en-US" dirty="0" smtClean="0"/>
              <a:t>Mrs. </a:t>
            </a:r>
            <a:r>
              <a:rPr lang="en-US" dirty="0" err="1" smtClean="0"/>
              <a:t>Sharlene</a:t>
            </a:r>
            <a:r>
              <a:rPr lang="en-US" dirty="0" smtClean="0"/>
              <a:t> </a:t>
            </a:r>
            <a:r>
              <a:rPr lang="en-US" dirty="0" err="1" smtClean="0"/>
              <a:t>Drakeford</a:t>
            </a:r>
            <a:endParaRPr lang="en-US" dirty="0"/>
          </a:p>
        </p:txBody>
      </p:sp>
    </p:spTree>
    <p:extLst>
      <p:ext uri="{BB962C8B-B14F-4D97-AF65-F5344CB8AC3E}">
        <p14:creationId xmlns:p14="http://schemas.microsoft.com/office/powerpoint/2010/main" val="34877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additive="base">
                                        <p:cTn id="2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9" end="9"/>
                                            </p:txEl>
                                          </p:spTgt>
                                        </p:tgtEl>
                                        <p:attrNameLst>
                                          <p:attrName>style.visibility</p:attrName>
                                        </p:attrNameLst>
                                      </p:cBhvr>
                                      <p:to>
                                        <p:strVal val="visible"/>
                                      </p:to>
                                    </p:set>
                                    <p:anim calcmode="lin" valueType="num">
                                      <p:cBhvr additive="base">
                                        <p:cTn id="3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10" end="10"/>
                                            </p:txEl>
                                          </p:spTgt>
                                        </p:tgtEl>
                                        <p:attrNameLst>
                                          <p:attrName>style.visibility</p:attrName>
                                        </p:attrNameLst>
                                      </p:cBhvr>
                                      <p:to>
                                        <p:strVal val="visible"/>
                                      </p:to>
                                    </p:set>
                                    <p:anim calcmode="lin" valueType="num">
                                      <p:cBhvr additive="base">
                                        <p:cTn id="4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anim calcmode="lin" valueType="num">
                                      <p:cBhvr additive="base">
                                        <p:cTn id="47"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anim calcmode="lin" valueType="num">
                                      <p:cBhvr additive="base">
                                        <p:cTn id="51"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8229600" cy="792162"/>
          </a:xfrm>
        </p:spPr>
        <p:txBody>
          <a:bodyPr/>
          <a:lstStyle/>
          <a:p>
            <a:r>
              <a:rPr lang="en-US" dirty="0" smtClean="0"/>
              <a:t>Graduation Requirements</a:t>
            </a:r>
            <a:endParaRPr lang="en-US" dirty="0"/>
          </a:p>
        </p:txBody>
      </p:sp>
      <p:sp>
        <p:nvSpPr>
          <p:cNvPr id="3" name="Content Placeholder 2"/>
          <p:cNvSpPr>
            <a:spLocks noGrp="1"/>
          </p:cNvSpPr>
          <p:nvPr>
            <p:ph idx="1"/>
          </p:nvPr>
        </p:nvSpPr>
        <p:spPr>
          <a:xfrm>
            <a:off x="1219200" y="1066800"/>
            <a:ext cx="6858000" cy="5562600"/>
          </a:xfrm>
        </p:spPr>
        <p:txBody>
          <a:bodyPr>
            <a:normAutofit/>
          </a:bodyPr>
          <a:lstStyle/>
          <a:p>
            <a:pPr marL="137160" indent="0" defTabSz="169863">
              <a:buNone/>
              <a:tabLst>
                <a:tab pos="4572000" algn="l"/>
              </a:tabLst>
            </a:pPr>
            <a:r>
              <a:rPr lang="en-US" u="sng" dirty="0" smtClean="0"/>
              <a:t>Subject	SC Diploma </a:t>
            </a:r>
          </a:p>
          <a:p>
            <a:pPr marL="137160" indent="0" defTabSz="169863">
              <a:spcBef>
                <a:spcPts val="0"/>
              </a:spcBef>
              <a:buNone/>
              <a:tabLst>
                <a:tab pos="4572000" algn="l"/>
              </a:tabLst>
            </a:pPr>
            <a:r>
              <a:rPr lang="en-US" sz="2400" dirty="0" smtClean="0"/>
              <a:t>English Language Arts	4</a:t>
            </a:r>
          </a:p>
          <a:p>
            <a:pPr marL="137160" indent="0" defTabSz="169863">
              <a:spcBef>
                <a:spcPts val="0"/>
              </a:spcBef>
              <a:buNone/>
              <a:tabLst>
                <a:tab pos="4572000" algn="l"/>
              </a:tabLst>
            </a:pPr>
            <a:r>
              <a:rPr lang="en-US" sz="2400" dirty="0" smtClean="0"/>
              <a:t>Mathematics	4</a:t>
            </a:r>
          </a:p>
          <a:p>
            <a:pPr marL="137160" indent="0" defTabSz="169863">
              <a:spcBef>
                <a:spcPts val="0"/>
              </a:spcBef>
              <a:buNone/>
              <a:tabLst>
                <a:tab pos="4572000" algn="l"/>
              </a:tabLst>
            </a:pPr>
            <a:r>
              <a:rPr lang="en-US" sz="2400" dirty="0" smtClean="0"/>
              <a:t>Natural Sciences	3</a:t>
            </a:r>
          </a:p>
          <a:p>
            <a:pPr marL="137160" indent="0" defTabSz="169863">
              <a:spcBef>
                <a:spcPts val="0"/>
              </a:spcBef>
              <a:buNone/>
              <a:tabLst>
                <a:tab pos="4572000" algn="l"/>
              </a:tabLst>
            </a:pPr>
            <a:r>
              <a:rPr lang="en-US" sz="2400" dirty="0" smtClean="0"/>
              <a:t>U. S. History	1</a:t>
            </a:r>
          </a:p>
          <a:p>
            <a:pPr marL="137160" indent="0" defTabSz="169863">
              <a:spcBef>
                <a:spcPts val="0"/>
              </a:spcBef>
              <a:buNone/>
              <a:tabLst>
                <a:tab pos="4572000" algn="l"/>
              </a:tabLst>
            </a:pPr>
            <a:r>
              <a:rPr lang="en-US" sz="2400" dirty="0" smtClean="0"/>
              <a:t>Economics	.5</a:t>
            </a:r>
          </a:p>
          <a:p>
            <a:pPr marL="137160" indent="0" defTabSz="169863">
              <a:spcBef>
                <a:spcPts val="0"/>
              </a:spcBef>
              <a:buNone/>
              <a:tabLst>
                <a:tab pos="4572000" algn="l"/>
              </a:tabLst>
            </a:pPr>
            <a:r>
              <a:rPr lang="en-US" sz="2400" dirty="0" smtClean="0"/>
              <a:t>U. S. Government	.5</a:t>
            </a:r>
          </a:p>
          <a:p>
            <a:pPr marL="137160" indent="0" defTabSz="169863">
              <a:spcBef>
                <a:spcPts val="0"/>
              </a:spcBef>
              <a:buNone/>
              <a:tabLst>
                <a:tab pos="4572000" algn="l"/>
              </a:tabLst>
            </a:pPr>
            <a:r>
              <a:rPr lang="en-US" sz="2400" dirty="0" smtClean="0"/>
              <a:t>Other Social Studies	1</a:t>
            </a:r>
          </a:p>
          <a:p>
            <a:pPr marL="137160" indent="0" defTabSz="169863">
              <a:spcBef>
                <a:spcPts val="0"/>
              </a:spcBef>
              <a:buNone/>
              <a:tabLst>
                <a:tab pos="4572000" algn="l"/>
              </a:tabLst>
            </a:pPr>
            <a:r>
              <a:rPr lang="en-US" sz="2400" dirty="0" smtClean="0"/>
              <a:t>Physical Education or JROTC	1</a:t>
            </a:r>
          </a:p>
          <a:p>
            <a:pPr marL="137160" indent="0" defTabSz="169863">
              <a:spcBef>
                <a:spcPts val="0"/>
              </a:spcBef>
              <a:buNone/>
              <a:tabLst>
                <a:tab pos="4572000" algn="l"/>
              </a:tabLst>
            </a:pPr>
            <a:r>
              <a:rPr lang="en-US" sz="2400" dirty="0" smtClean="0"/>
              <a:t>Foreign Lang. or Career Tech	1</a:t>
            </a:r>
          </a:p>
          <a:p>
            <a:pPr marL="137160" indent="0" defTabSz="169863">
              <a:spcBef>
                <a:spcPts val="0"/>
              </a:spcBef>
              <a:buNone/>
              <a:tabLst>
                <a:tab pos="4572000" algn="l"/>
              </a:tabLst>
            </a:pPr>
            <a:r>
              <a:rPr lang="en-US" sz="2400" dirty="0" smtClean="0"/>
              <a:t>Electives	6.5</a:t>
            </a:r>
          </a:p>
          <a:p>
            <a:pPr marL="137160" indent="0" defTabSz="169863">
              <a:spcBef>
                <a:spcPts val="0"/>
              </a:spcBef>
              <a:buNone/>
              <a:tabLst>
                <a:tab pos="4572000" algn="l"/>
              </a:tabLst>
            </a:pPr>
            <a:r>
              <a:rPr lang="en-US" sz="2400" dirty="0" smtClean="0"/>
              <a:t>Health(district)	.5</a:t>
            </a:r>
          </a:p>
          <a:p>
            <a:pPr marL="137160" indent="0" defTabSz="169863">
              <a:spcBef>
                <a:spcPts val="0"/>
              </a:spcBef>
              <a:buNone/>
              <a:tabLst>
                <a:tab pos="4572000" algn="l"/>
              </a:tabLst>
            </a:pPr>
            <a:r>
              <a:rPr lang="en-US" sz="2400" dirty="0" smtClean="0"/>
              <a:t>Computer Science	1</a:t>
            </a:r>
          </a:p>
          <a:p>
            <a:pPr marL="137160" indent="0" defTabSz="169863">
              <a:spcBef>
                <a:spcPts val="0"/>
              </a:spcBef>
              <a:buNone/>
              <a:tabLst>
                <a:tab pos="4572000" algn="l"/>
              </a:tabLst>
            </a:pPr>
            <a:r>
              <a:rPr lang="en-US" sz="2400" b="1" dirty="0" smtClean="0"/>
              <a:t>Total	24 Units</a:t>
            </a:r>
          </a:p>
          <a:p>
            <a:pPr marL="137160" indent="0">
              <a:buNone/>
            </a:pPr>
            <a:endParaRPr lang="en-US" dirty="0" smtClean="0"/>
          </a:p>
          <a:p>
            <a:pPr marL="137160" indent="0">
              <a:buNone/>
            </a:pPr>
            <a:endParaRPr lang="en-US" dirty="0" smtClean="0"/>
          </a:p>
          <a:p>
            <a:pPr marL="137160" indent="0">
              <a:buNone/>
            </a:pPr>
            <a:endParaRPr lang="en-US" dirty="0" smtClean="0"/>
          </a:p>
          <a:p>
            <a:pPr marL="137160" indent="0">
              <a:buNone/>
            </a:pPr>
            <a:endParaRPr lang="en-US" dirty="0" smtClean="0"/>
          </a:p>
          <a:p>
            <a:endParaRPr lang="en-US" dirty="0"/>
          </a:p>
          <a:p>
            <a:endParaRPr lang="en-US" dirty="0"/>
          </a:p>
        </p:txBody>
      </p:sp>
    </p:spTree>
    <p:extLst>
      <p:ext uri="{BB962C8B-B14F-4D97-AF65-F5344CB8AC3E}">
        <p14:creationId xmlns:p14="http://schemas.microsoft.com/office/powerpoint/2010/main" val="421889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1000" autoRev="1" fill="remove"/>
                                        <p:tgtEl>
                                          <p:spTgt spid="3">
                                            <p:txEl>
                                              <p:pRg st="13" end="13"/>
                                            </p:txEl>
                                          </p:spTgt>
                                        </p:tgtEl>
                                        <p:attrNameLst>
                                          <p:attrName>style.color</p:attrName>
                                        </p:attrNameLst>
                                      </p:cBhvr>
                                      <p:to>
                                        <a:srgbClr val="20FF15"/>
                                      </p:to>
                                    </p:animClr>
                                    <p:animClr clrSpc="rgb" dir="cw">
                                      <p:cBhvr>
                                        <p:cTn id="7" dur="1000" autoRev="1" fill="remove"/>
                                        <p:tgtEl>
                                          <p:spTgt spid="3">
                                            <p:txEl>
                                              <p:pRg st="13" end="13"/>
                                            </p:txEl>
                                          </p:spTgt>
                                        </p:tgtEl>
                                        <p:attrNameLst>
                                          <p:attrName>fillcolor</p:attrName>
                                        </p:attrNameLst>
                                      </p:cBhvr>
                                      <p:to>
                                        <a:srgbClr val="20FF15"/>
                                      </p:to>
                                    </p:animClr>
                                    <p:set>
                                      <p:cBhvr>
                                        <p:cTn id="8" dur="1000" autoRev="1" fill="remove"/>
                                        <p:tgtEl>
                                          <p:spTgt spid="3">
                                            <p:txEl>
                                              <p:pRg st="13" end="13"/>
                                            </p:txEl>
                                          </p:spTgt>
                                        </p:tgtEl>
                                        <p:attrNameLst>
                                          <p:attrName>fill.type</p:attrName>
                                        </p:attrNameLst>
                                      </p:cBhvr>
                                      <p:to>
                                        <p:strVal val="solid"/>
                                      </p:to>
                                    </p:set>
                                    <p:set>
                                      <p:cBhvr>
                                        <p:cTn id="9" dur="1000" autoRev="1" fill="remove"/>
                                        <p:tgtEl>
                                          <p:spTgt spid="3">
                                            <p:txEl>
                                              <p:pRg st="13" end="1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143000"/>
          </a:xfrm>
        </p:spPr>
        <p:txBody>
          <a:bodyPr>
            <a:normAutofit fontScale="90000"/>
          </a:bodyPr>
          <a:lstStyle/>
          <a:p>
            <a:r>
              <a:rPr lang="en-US" dirty="0" smtClean="0"/>
              <a:t>High School Assessment Program</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Curriculum standards are tested in the areas of  English Language Arts and Mathematics.  </a:t>
            </a:r>
          </a:p>
          <a:p>
            <a:endParaRPr lang="en-US" dirty="0"/>
          </a:p>
          <a:p>
            <a:r>
              <a:rPr lang="en-US" dirty="0" smtClean="0"/>
              <a:t>Students must receive a performance score of Level 2 or higher on each test to meet the graduation requirements.  </a:t>
            </a:r>
          </a:p>
          <a:p>
            <a:endParaRPr lang="en-US" dirty="0"/>
          </a:p>
          <a:p>
            <a:r>
              <a:rPr lang="en-US" dirty="0" smtClean="0"/>
              <a:t>Students not obtaining Level 2 </a:t>
            </a:r>
            <a:r>
              <a:rPr lang="en-US" dirty="0"/>
              <a:t/>
            </a:r>
            <a:br>
              <a:rPr lang="en-US" dirty="0"/>
            </a:br>
            <a:r>
              <a:rPr lang="en-US" dirty="0" smtClean="0"/>
              <a:t>on any part of the HSAP must </a:t>
            </a:r>
            <a:br>
              <a:rPr lang="en-US" dirty="0" smtClean="0"/>
            </a:br>
            <a:r>
              <a:rPr lang="en-US" dirty="0" smtClean="0"/>
              <a:t>enroll in a remediation course.  </a:t>
            </a:r>
            <a:endParaRPr lang="en-US" dirty="0"/>
          </a:p>
        </p:txBody>
      </p:sp>
      <p:pic>
        <p:nvPicPr>
          <p:cNvPr id="1026" name="Picture 2" descr="http://dumais.us/newtown/blog/wp-content/uploads/2011/01/graduation.g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48400" y="4191000"/>
            <a:ext cx="2689967"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233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Senior Interviews</a:t>
            </a:r>
            <a:endParaRPr lang="en-US" dirty="0"/>
          </a:p>
        </p:txBody>
      </p:sp>
      <p:sp>
        <p:nvSpPr>
          <p:cNvPr id="3" name="Content Placeholder 2"/>
          <p:cNvSpPr>
            <a:spLocks noGrp="1"/>
          </p:cNvSpPr>
          <p:nvPr>
            <p:ph idx="1"/>
          </p:nvPr>
        </p:nvSpPr>
        <p:spPr>
          <a:xfrm>
            <a:off x="457200" y="1600200"/>
            <a:ext cx="8229600" cy="3200400"/>
          </a:xfrm>
        </p:spPr>
        <p:txBody>
          <a:bodyPr>
            <a:noAutofit/>
          </a:bodyPr>
          <a:lstStyle/>
          <a:p>
            <a:pPr marL="2809875" indent="-411163"/>
            <a:r>
              <a:rPr lang="en-US" dirty="0" smtClean="0"/>
              <a:t>Senior Interviews will be held on  September 17</a:t>
            </a:r>
            <a:r>
              <a:rPr lang="en-US" baseline="30000" dirty="0" smtClean="0"/>
              <a:t>th</a:t>
            </a:r>
            <a:r>
              <a:rPr lang="en-US" dirty="0" smtClean="0"/>
              <a:t>- October 5</a:t>
            </a:r>
            <a:r>
              <a:rPr lang="en-US" baseline="30000" dirty="0" smtClean="0"/>
              <a:t>th</a:t>
            </a:r>
            <a:r>
              <a:rPr lang="en-US" dirty="0" smtClean="0"/>
              <a:t> </a:t>
            </a:r>
          </a:p>
          <a:p>
            <a:pPr marL="137160" indent="0">
              <a:buNone/>
            </a:pPr>
            <a:endParaRPr lang="en-US" dirty="0" smtClean="0"/>
          </a:p>
          <a:p>
            <a:r>
              <a:rPr lang="en-US" dirty="0" smtClean="0"/>
              <a:t>Parents/students  will receive their appointment time to meet with their House counselor on September 7</a:t>
            </a:r>
            <a:r>
              <a:rPr lang="en-US" baseline="30000" dirty="0" smtClean="0"/>
              <a:t>th</a:t>
            </a:r>
            <a:r>
              <a:rPr lang="en-US" dirty="0" smtClean="0"/>
              <a:t>.</a:t>
            </a:r>
            <a:endParaRPr lang="en-US" dirty="0"/>
          </a:p>
        </p:txBody>
      </p:sp>
      <p:pic>
        <p:nvPicPr>
          <p:cNvPr id="2050" name="Picture 2" descr="http://www.illustrationsof.com/royalty-free-yellow-collection-clipart-illustration-22696tn.jpg"/>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b="27244"/>
          <a:stretch/>
        </p:blipFill>
        <p:spPr bwMode="auto">
          <a:xfrm>
            <a:off x="304800" y="762000"/>
            <a:ext cx="2286000" cy="2238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463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Submitting College Applications</a:t>
            </a:r>
            <a:endParaRPr lang="en-US" dirty="0"/>
          </a:p>
        </p:txBody>
      </p:sp>
      <p:sp>
        <p:nvSpPr>
          <p:cNvPr id="4" name="Content Placeholder 3"/>
          <p:cNvSpPr>
            <a:spLocks noGrp="1"/>
          </p:cNvSpPr>
          <p:nvPr>
            <p:ph idx="1"/>
          </p:nvPr>
        </p:nvSpPr>
        <p:spPr>
          <a:xfrm>
            <a:off x="0" y="1143000"/>
            <a:ext cx="9144000" cy="5715000"/>
          </a:xfrm>
        </p:spPr>
        <p:txBody>
          <a:bodyPr>
            <a:noAutofit/>
          </a:bodyPr>
          <a:lstStyle/>
          <a:p>
            <a:pPr>
              <a:spcBef>
                <a:spcPts val="0"/>
              </a:spcBef>
            </a:pPr>
            <a:r>
              <a:rPr lang="en-US" sz="2200" b="1" dirty="0" smtClean="0"/>
              <a:t>O</a:t>
            </a:r>
            <a:r>
              <a:rPr lang="en-US" sz="2200" dirty="0" smtClean="0"/>
              <a:t>btain </a:t>
            </a:r>
            <a:r>
              <a:rPr lang="en-US" sz="2200" dirty="0"/>
              <a:t>a </a:t>
            </a:r>
            <a:r>
              <a:rPr lang="en-US" sz="2200" b="1" dirty="0"/>
              <a:t>Release of Information Form</a:t>
            </a:r>
            <a:r>
              <a:rPr lang="en-US" sz="2200" dirty="0"/>
              <a:t> from your Guidance Counselor.</a:t>
            </a:r>
          </a:p>
          <a:p>
            <a:pPr lvl="0">
              <a:spcBef>
                <a:spcPts val="0"/>
              </a:spcBef>
            </a:pPr>
            <a:r>
              <a:rPr lang="en-US" sz="2200" dirty="0"/>
              <a:t>Complete and return the Release of Information Form to the Guidance Receptionist located in </a:t>
            </a:r>
            <a:r>
              <a:rPr lang="en-US" sz="2200" b="1" dirty="0"/>
              <a:t>D400 </a:t>
            </a:r>
            <a:r>
              <a:rPr lang="en-US" sz="2200" dirty="0"/>
              <a:t>before submitting applications.  This form allows Guidance to send transcripts to the colleges of your choice.  </a:t>
            </a:r>
          </a:p>
          <a:p>
            <a:pPr lvl="0">
              <a:spcBef>
                <a:spcPts val="0"/>
              </a:spcBef>
            </a:pPr>
            <a:r>
              <a:rPr lang="en-US" sz="2200" dirty="0"/>
              <a:t>Decide which college(s) you may be interested in attending.  Research and determine admissions requirements, deadlines, application fees, fee waiver policy, etc.  Schedule an appointment to meet with Mrs. Neal, the Career Information Specialist for assistance. (Cyber Center )</a:t>
            </a:r>
          </a:p>
          <a:p>
            <a:pPr>
              <a:spcBef>
                <a:spcPts val="0"/>
              </a:spcBef>
            </a:pPr>
            <a:r>
              <a:rPr lang="en-US" sz="2200" dirty="0"/>
              <a:t>Obtain a paper application from the Career Information Specialist in the Cyber Center.  Most colleges encourage students to submit their application online.  Complete an application by neatly typing or printing in black or blue ink.  A messy or incomplete application will be returned to the student; thus delaying the process.  </a:t>
            </a:r>
          </a:p>
          <a:p>
            <a:pPr lvl="0"/>
            <a:endParaRPr lang="en-US" sz="1800" dirty="0"/>
          </a:p>
          <a:p>
            <a:endParaRPr lang="en-US" sz="1800" dirty="0"/>
          </a:p>
        </p:txBody>
      </p:sp>
    </p:spTree>
    <p:extLst>
      <p:ext uri="{BB962C8B-B14F-4D97-AF65-F5344CB8AC3E}">
        <p14:creationId xmlns:p14="http://schemas.microsoft.com/office/powerpoint/2010/main" val="261158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Submitting College Applications</a:t>
            </a:r>
          </a:p>
        </p:txBody>
      </p:sp>
      <p:sp>
        <p:nvSpPr>
          <p:cNvPr id="3" name="Content Placeholder 2"/>
          <p:cNvSpPr>
            <a:spLocks noGrp="1"/>
          </p:cNvSpPr>
          <p:nvPr>
            <p:ph idx="1"/>
          </p:nvPr>
        </p:nvSpPr>
        <p:spPr>
          <a:xfrm>
            <a:off x="0" y="1143000"/>
            <a:ext cx="9144000" cy="5715000"/>
          </a:xfrm>
        </p:spPr>
        <p:txBody>
          <a:bodyPr>
            <a:noAutofit/>
          </a:bodyPr>
          <a:lstStyle/>
          <a:p>
            <a:pPr lvl="0">
              <a:spcBef>
                <a:spcPts val="0"/>
              </a:spcBef>
            </a:pPr>
            <a:r>
              <a:rPr lang="en-US" sz="2200" b="1" dirty="0" smtClean="0"/>
              <a:t>NOTE</a:t>
            </a:r>
            <a:r>
              <a:rPr lang="en-US" sz="2200" b="1" dirty="0"/>
              <a:t>:</a:t>
            </a:r>
            <a:r>
              <a:rPr lang="en-US" sz="2200" dirty="0"/>
              <a:t>  A Transcript Request Form must be completed and attached to each application packet. (D400)  </a:t>
            </a:r>
            <a:r>
              <a:rPr lang="en-US" sz="2200" b="1" dirty="0"/>
              <a:t>The first transcript is free!!!!  </a:t>
            </a:r>
            <a:r>
              <a:rPr lang="en-US" sz="2200" dirty="0"/>
              <a:t>There is a $2.00 fee for each additional transcript.  This fee is also waived for students requesting their midyear and final transcripts, and students that receive free or reduced lunch. Students approved for free or reduced lunch should also see Mrs. Neal in the Career Information Specialist to obtain application fee waivers.(Cyber Center)</a:t>
            </a:r>
          </a:p>
          <a:p>
            <a:pPr lvl="0">
              <a:spcBef>
                <a:spcPts val="0"/>
              </a:spcBef>
            </a:pPr>
            <a:r>
              <a:rPr lang="en-US" sz="2200" dirty="0"/>
              <a:t>When you receive your acceptance or scholarship award letter(s), please bring them to your  School Counselor or to Mrs. Neal in the Cyber Center so that a copy can be made.  This information will be posted in the senior newsletter</a:t>
            </a:r>
            <a:r>
              <a:rPr lang="en-US" sz="2200" dirty="0" smtClean="0"/>
              <a:t>.</a:t>
            </a:r>
          </a:p>
          <a:p>
            <a:pPr>
              <a:spcBef>
                <a:spcPts val="0"/>
              </a:spcBef>
            </a:pPr>
            <a:r>
              <a:rPr lang="en-US" sz="2200" b="1" dirty="0">
                <a:solidFill>
                  <a:srgbClr val="0033CC"/>
                </a:solidFill>
              </a:rPr>
              <a:t>FALL DEADLINE FOR SUBMITTING </a:t>
            </a:r>
            <a:r>
              <a:rPr lang="en-US" sz="2200" b="1" dirty="0" smtClean="0">
                <a:solidFill>
                  <a:srgbClr val="0033CC"/>
                </a:solidFill>
              </a:rPr>
              <a:t>APPLICATIONS:</a:t>
            </a:r>
          </a:p>
          <a:p>
            <a:pPr marL="569913" indent="0">
              <a:spcBef>
                <a:spcPts val="0"/>
              </a:spcBef>
              <a:buNone/>
            </a:pPr>
            <a:r>
              <a:rPr lang="en-US" sz="2200" b="1" dirty="0" smtClean="0">
                <a:solidFill>
                  <a:srgbClr val="0033CC"/>
                </a:solidFill>
              </a:rPr>
              <a:t>DECEMBER 14TH </a:t>
            </a:r>
          </a:p>
          <a:p>
            <a:pPr lvl="0">
              <a:spcBef>
                <a:spcPts val="0"/>
              </a:spcBef>
            </a:pPr>
            <a:endParaRPr lang="en-US" sz="2200" dirty="0"/>
          </a:p>
          <a:p>
            <a:endParaRPr lang="en-US" sz="1800" dirty="0"/>
          </a:p>
        </p:txBody>
      </p:sp>
    </p:spTree>
    <p:extLst>
      <p:ext uri="{BB962C8B-B14F-4D97-AF65-F5344CB8AC3E}">
        <p14:creationId xmlns:p14="http://schemas.microsoft.com/office/powerpoint/2010/main" val="423408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Submitting College Applications</a:t>
            </a:r>
          </a:p>
        </p:txBody>
      </p:sp>
      <p:sp>
        <p:nvSpPr>
          <p:cNvPr id="3" name="Content Placeholder 2"/>
          <p:cNvSpPr>
            <a:spLocks noGrp="1"/>
          </p:cNvSpPr>
          <p:nvPr>
            <p:ph idx="1"/>
          </p:nvPr>
        </p:nvSpPr>
        <p:spPr>
          <a:xfrm>
            <a:off x="0" y="1143000"/>
            <a:ext cx="9144000" cy="5715000"/>
          </a:xfrm>
        </p:spPr>
        <p:txBody>
          <a:bodyPr>
            <a:noAutofit/>
          </a:bodyPr>
          <a:lstStyle/>
          <a:p>
            <a:pPr lvl="0"/>
            <a:r>
              <a:rPr lang="en-US" sz="2200" dirty="0" smtClean="0"/>
              <a:t>Submit </a:t>
            </a:r>
            <a:r>
              <a:rPr lang="en-US" sz="2200" dirty="0"/>
              <a:t>your completed application packet to the Guidance Secretary, Ms. Santiago. (D400)  </a:t>
            </a:r>
            <a:r>
              <a:rPr lang="en-US" sz="2200" dirty="0" smtClean="0"/>
              <a:t/>
            </a:r>
            <a:br>
              <a:rPr lang="en-US" sz="2200" dirty="0" smtClean="0"/>
            </a:br>
            <a:r>
              <a:rPr lang="en-US" sz="2200" dirty="0" smtClean="0"/>
              <a:t>A </a:t>
            </a:r>
            <a:r>
              <a:rPr lang="en-US" sz="2200" dirty="0"/>
              <a:t>completed application packet consists of the following:</a:t>
            </a:r>
          </a:p>
          <a:p>
            <a:pPr lvl="1">
              <a:spcBef>
                <a:spcPts val="0"/>
              </a:spcBef>
            </a:pPr>
            <a:r>
              <a:rPr lang="en-US" sz="2000" dirty="0"/>
              <a:t>Application</a:t>
            </a:r>
          </a:p>
          <a:p>
            <a:pPr lvl="1">
              <a:spcBef>
                <a:spcPts val="0"/>
              </a:spcBef>
            </a:pPr>
            <a:r>
              <a:rPr lang="en-US" sz="2000" dirty="0"/>
              <a:t>Transcript Request Form</a:t>
            </a:r>
          </a:p>
          <a:p>
            <a:pPr lvl="1">
              <a:spcBef>
                <a:spcPts val="0"/>
              </a:spcBef>
            </a:pPr>
            <a:r>
              <a:rPr lang="en-US" sz="2000" dirty="0"/>
              <a:t>Envelope with three </a:t>
            </a:r>
            <a:r>
              <a:rPr lang="en-US" sz="2000" dirty="0" smtClean="0"/>
              <a:t>(3</a:t>
            </a:r>
            <a:r>
              <a:rPr lang="en-US" sz="2000" dirty="0"/>
              <a:t>) stamps addressed to the college*</a:t>
            </a:r>
          </a:p>
          <a:p>
            <a:pPr lvl="1">
              <a:spcBef>
                <a:spcPts val="0"/>
              </a:spcBef>
            </a:pPr>
            <a:r>
              <a:rPr lang="en-US" sz="2000" dirty="0"/>
              <a:t>Application fee (check, money order, or fee waiver)</a:t>
            </a:r>
          </a:p>
          <a:p>
            <a:pPr lvl="1">
              <a:spcBef>
                <a:spcPts val="0"/>
              </a:spcBef>
            </a:pPr>
            <a:r>
              <a:rPr lang="en-US" sz="2000" dirty="0"/>
              <a:t>Transcript fee*</a:t>
            </a:r>
          </a:p>
          <a:p>
            <a:pPr lvl="1">
              <a:spcBef>
                <a:spcPts val="0"/>
              </a:spcBef>
            </a:pPr>
            <a:r>
              <a:rPr lang="en-US" sz="2000" dirty="0"/>
              <a:t>Recommendation(s)</a:t>
            </a:r>
          </a:p>
          <a:p>
            <a:pPr lvl="1">
              <a:spcBef>
                <a:spcPts val="0"/>
              </a:spcBef>
            </a:pPr>
            <a:r>
              <a:rPr lang="en-US" sz="2000" dirty="0"/>
              <a:t>Resume (if required)</a:t>
            </a:r>
          </a:p>
          <a:p>
            <a:pPr lvl="1">
              <a:spcBef>
                <a:spcPts val="0"/>
              </a:spcBef>
            </a:pPr>
            <a:r>
              <a:rPr lang="en-US" sz="2000" dirty="0"/>
              <a:t>Release of Information ( on file) </a:t>
            </a:r>
          </a:p>
          <a:p>
            <a:pPr lvl="0"/>
            <a:r>
              <a:rPr lang="en-US" sz="2200" dirty="0"/>
              <a:t>Allow five (5) school days for guidance to process an application.  Once everything is completed, Guidance will mail the application packet. Please avoid submitting applications to guidance on the due date.  NOTE:  Official transcripts must be mailed directly to the institution.</a:t>
            </a:r>
          </a:p>
          <a:p>
            <a:endParaRPr lang="en-US" sz="1800" dirty="0"/>
          </a:p>
        </p:txBody>
      </p:sp>
    </p:spTree>
    <p:extLst>
      <p:ext uri="{BB962C8B-B14F-4D97-AF65-F5344CB8AC3E}">
        <p14:creationId xmlns:p14="http://schemas.microsoft.com/office/powerpoint/2010/main" val="367151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8" dur="500"/>
                                        <p:tgtEl>
                                          <p:spTgt spid="3">
                                            <p:txEl>
                                              <p:pRg st="7" end="7"/>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Scholarships</a:t>
            </a:r>
            <a:endParaRPr lang="en-US" dirty="0"/>
          </a:p>
        </p:txBody>
      </p:sp>
      <p:sp>
        <p:nvSpPr>
          <p:cNvPr id="3" name="Content Placeholder 2"/>
          <p:cNvSpPr>
            <a:spLocks noGrp="1"/>
          </p:cNvSpPr>
          <p:nvPr>
            <p:ph idx="1"/>
          </p:nvPr>
        </p:nvSpPr>
        <p:spPr>
          <a:xfrm>
            <a:off x="152400" y="1600200"/>
            <a:ext cx="8839200" cy="4709160"/>
          </a:xfrm>
        </p:spPr>
        <p:txBody>
          <a:bodyPr/>
          <a:lstStyle/>
          <a:p>
            <a:r>
              <a:rPr lang="en-US" dirty="0" smtClean="0"/>
              <a:t>Students can meet with Mrs. Susie Neal, the College and Career Specialist to review scholarships.</a:t>
            </a:r>
          </a:p>
          <a:p>
            <a:endParaRPr lang="en-US" dirty="0" smtClean="0"/>
          </a:p>
          <a:p>
            <a:r>
              <a:rPr lang="en-US" dirty="0" smtClean="0"/>
              <a:t>Students are encouraged to bring in college acceptance letters  and scholarship monies to the guidance department and/or Mrs. Neal so they may be recognized.  </a:t>
            </a:r>
            <a:endParaRPr lang="en-US" dirty="0"/>
          </a:p>
        </p:txBody>
      </p:sp>
    </p:spTree>
    <p:extLst>
      <p:ext uri="{BB962C8B-B14F-4D97-AF65-F5344CB8AC3E}">
        <p14:creationId xmlns:p14="http://schemas.microsoft.com/office/powerpoint/2010/main" val="2540211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709</TotalTime>
  <Words>1123</Words>
  <Application>Microsoft Office PowerPoint</Application>
  <PresentationFormat>On-screen Show (4:3)</PresentationFormat>
  <Paragraphs>108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Blythewood High School</vt:lpstr>
      <vt:lpstr>School Counselors</vt:lpstr>
      <vt:lpstr>Graduation Requirements</vt:lpstr>
      <vt:lpstr>High School Assessment Program</vt:lpstr>
      <vt:lpstr>Senior Interviews</vt:lpstr>
      <vt:lpstr>Submitting College Applications</vt:lpstr>
      <vt:lpstr>Submitting College Applications</vt:lpstr>
      <vt:lpstr>Submitting College Applications</vt:lpstr>
      <vt:lpstr>Scholarships</vt:lpstr>
      <vt:lpstr>Palmetto Fellows Scholarship</vt:lpstr>
      <vt:lpstr>PowerPoint Presentation</vt:lpstr>
      <vt:lpstr>Life Scholarship</vt:lpstr>
      <vt:lpstr>Life Scholarship</vt:lpstr>
      <vt:lpstr>SC Hope Scholarship</vt:lpstr>
      <vt:lpstr>Helpful Hints to Prepare for College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Blythewood High School</dc:title>
  <dc:creator>Sharlene</dc:creator>
  <cp:lastModifiedBy>Pam Polson</cp:lastModifiedBy>
  <cp:revision>38</cp:revision>
  <dcterms:created xsi:type="dcterms:W3CDTF">2012-09-02T15:12:36Z</dcterms:created>
  <dcterms:modified xsi:type="dcterms:W3CDTF">2012-11-26T20:41:30Z</dcterms:modified>
</cp:coreProperties>
</file>