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27"/>
  </p:notesMasterIdLst>
  <p:sldIdLst>
    <p:sldId id="256" r:id="rId2"/>
    <p:sldId id="258" r:id="rId3"/>
    <p:sldId id="259" r:id="rId4"/>
    <p:sldId id="257" r:id="rId5"/>
    <p:sldId id="260" r:id="rId6"/>
    <p:sldId id="261" r:id="rId7"/>
    <p:sldId id="279" r:id="rId8"/>
    <p:sldId id="262" r:id="rId9"/>
    <p:sldId id="263" r:id="rId10"/>
    <p:sldId id="264" r:id="rId11"/>
    <p:sldId id="266" r:id="rId12"/>
    <p:sldId id="265" r:id="rId13"/>
    <p:sldId id="267" r:id="rId14"/>
    <p:sldId id="268" r:id="rId15"/>
    <p:sldId id="280" r:id="rId16"/>
    <p:sldId id="281" r:id="rId17"/>
    <p:sldId id="270" r:id="rId18"/>
    <p:sldId id="272" r:id="rId19"/>
    <p:sldId id="271" r:id="rId20"/>
    <p:sldId id="277" r:id="rId21"/>
    <p:sldId id="278" r:id="rId22"/>
    <p:sldId id="276" r:id="rId23"/>
    <p:sldId id="273" r:id="rId24"/>
    <p:sldId id="274" r:id="rId25"/>
    <p:sldId id="275"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7" d="100"/>
          <a:sy n="107" d="100"/>
        </p:scale>
        <p:origin x="-8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0D95C80-E6C2-4881-B9FD-714C24912BDF}" type="datetimeFigureOut">
              <a:rPr lang="en-US" smtClean="0"/>
              <a:t>10/23/2013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D70A266-5C58-439A-887B-A278BC40B3EF}" type="slidenum">
              <a:rPr lang="en-US" smtClean="0"/>
              <a:t>‹#›</a:t>
            </a:fld>
            <a:endParaRPr lang="en-US"/>
          </a:p>
        </p:txBody>
      </p:sp>
    </p:spTree>
    <p:extLst>
      <p:ext uri="{BB962C8B-B14F-4D97-AF65-F5344CB8AC3E}">
        <p14:creationId xmlns:p14="http://schemas.microsoft.com/office/powerpoint/2010/main" val="32316599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70A266-5C58-439A-887B-A278BC40B3EF}" type="slidenum">
              <a:rPr lang="en-US" smtClean="0"/>
              <a:t>21</a:t>
            </a:fld>
            <a:endParaRPr lang="en-US"/>
          </a:p>
        </p:txBody>
      </p:sp>
    </p:spTree>
    <p:extLst>
      <p:ext uri="{BB962C8B-B14F-4D97-AF65-F5344CB8AC3E}">
        <p14:creationId xmlns:p14="http://schemas.microsoft.com/office/powerpoint/2010/main" val="815820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4A741C1-38C5-4276-8762-FDFE7DD0FC13}" type="datetimeFigureOut">
              <a:rPr lang="en-US" smtClean="0"/>
              <a:t>10/23/2013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7F8B85-9E50-4AAE-89DF-B6D6AB39848B}"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A741C1-38C5-4276-8762-FDFE7DD0FC13}" type="datetimeFigureOut">
              <a:rPr lang="en-US" smtClean="0"/>
              <a:t>10/23/2013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7F8B85-9E50-4AAE-89DF-B6D6AB39848B}"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A741C1-38C5-4276-8762-FDFE7DD0FC13}" type="datetimeFigureOut">
              <a:rPr lang="en-US" smtClean="0"/>
              <a:t>10/23/2013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7F8B85-9E50-4AAE-89DF-B6D6AB39848B}"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4A741C1-38C5-4276-8762-FDFE7DD0FC13}" type="datetimeFigureOut">
              <a:rPr lang="en-US" smtClean="0"/>
              <a:t>10/23/2013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7F8B85-9E50-4AAE-89DF-B6D6AB39848B}"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94A741C1-38C5-4276-8762-FDFE7DD0FC13}" type="datetimeFigureOut">
              <a:rPr lang="en-US" smtClean="0"/>
              <a:t>10/23/2013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7F8B85-9E50-4AAE-89DF-B6D6AB39848B}"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4A741C1-38C5-4276-8762-FDFE7DD0FC13}" type="datetimeFigureOut">
              <a:rPr lang="en-US" smtClean="0"/>
              <a:t>10/23/2013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D7F8B85-9E50-4AAE-89DF-B6D6AB39848B}" type="slidenum">
              <a:rPr lang="en-US" smtClean="0"/>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4A741C1-38C5-4276-8762-FDFE7DD0FC13}" type="datetimeFigureOut">
              <a:rPr lang="en-US" smtClean="0"/>
              <a:t>10/23/2013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D7F8B85-9E50-4AAE-89DF-B6D6AB39848B}"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4A741C1-38C5-4276-8762-FDFE7DD0FC13}" type="datetimeFigureOut">
              <a:rPr lang="en-US" smtClean="0"/>
              <a:t>10/23/2013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D7F8B85-9E50-4AAE-89DF-B6D6AB39848B}"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A741C1-38C5-4276-8762-FDFE7DD0FC13}" type="datetimeFigureOut">
              <a:rPr lang="en-US" smtClean="0"/>
              <a:t>10/23/2013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D7F8B85-9E50-4AAE-89DF-B6D6AB39848B}"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94A741C1-38C5-4276-8762-FDFE7DD0FC13}" type="datetimeFigureOut">
              <a:rPr lang="en-US" smtClean="0"/>
              <a:t>10/23/2013</a:t>
            </a:fld>
            <a:endParaRPr lang="en-US" dirty="0"/>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3D7F8B85-9E50-4AAE-89DF-B6D6AB39848B}"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A741C1-38C5-4276-8762-FDFE7DD0FC13}" type="datetimeFigureOut">
              <a:rPr lang="en-US" smtClean="0"/>
              <a:t>10/23/2013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D7F8B85-9E50-4AAE-89DF-B6D6AB39848B}"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94A741C1-38C5-4276-8762-FDFE7DD0FC13}" type="datetimeFigureOut">
              <a:rPr lang="en-US" smtClean="0"/>
              <a:t>10/23/2013</a:t>
            </a:fld>
            <a:endParaRPr lang="en-US" dirty="0"/>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3D7F8B85-9E50-4AAE-89DF-B6D6AB39848B}"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599"/>
            <a:ext cx="7772400" cy="2514601"/>
          </a:xfrm>
        </p:spPr>
        <p:txBody>
          <a:bodyPr/>
          <a:lstStyle/>
          <a:p>
            <a:r>
              <a:rPr lang="en-US" dirty="0" smtClean="0"/>
              <a:t>         Junior Parent Information</a:t>
            </a:r>
            <a:endParaRPr lang="en-US" dirty="0"/>
          </a:p>
        </p:txBody>
      </p:sp>
      <p:sp>
        <p:nvSpPr>
          <p:cNvPr id="3" name="Subtitle 2"/>
          <p:cNvSpPr>
            <a:spLocks noGrp="1"/>
          </p:cNvSpPr>
          <p:nvPr>
            <p:ph type="subTitle" idx="1"/>
          </p:nvPr>
        </p:nvSpPr>
        <p:spPr>
          <a:xfrm>
            <a:off x="1371600" y="2133600"/>
            <a:ext cx="7010400" cy="4724400"/>
          </a:xfrm>
        </p:spPr>
        <p:txBody>
          <a:bodyPr/>
          <a:lstStyle/>
          <a:p>
            <a:r>
              <a:rPr lang="en-US" dirty="0" smtClean="0"/>
              <a:t>Blythewood High School Guidance Department</a:t>
            </a:r>
            <a:endParaRPr lang="en-US"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8116" y="3581400"/>
            <a:ext cx="3352800" cy="2895600"/>
          </a:xfrm>
          <a:prstGeom prst="rect">
            <a:avLst/>
          </a:prstGeom>
          <a:noFill/>
          <a:ln w="82550" cmpd="thinThick">
            <a:solidFill>
              <a:schemeClr val="tx1"/>
            </a:solidFill>
            <a:bevel/>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6442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Dual Credit Courses </a:t>
            </a:r>
            <a:endParaRPr lang="en-US" dirty="0"/>
          </a:p>
        </p:txBody>
      </p:sp>
      <p:sp>
        <p:nvSpPr>
          <p:cNvPr id="3" name="Content Placeholder 2"/>
          <p:cNvSpPr>
            <a:spLocks noGrp="1"/>
          </p:cNvSpPr>
          <p:nvPr>
            <p:ph idx="1"/>
          </p:nvPr>
        </p:nvSpPr>
        <p:spPr/>
        <p:txBody>
          <a:bodyPr>
            <a:normAutofit/>
          </a:bodyPr>
          <a:lstStyle/>
          <a:p>
            <a:pPr marL="285750" indent="-285750" algn="ctr">
              <a:buFont typeface="Arial" pitchFamily="34" charset="0"/>
              <a:buChar char="•"/>
            </a:pPr>
            <a:r>
              <a:rPr lang="en-US" dirty="0" smtClean="0"/>
              <a:t>English 101</a:t>
            </a:r>
          </a:p>
          <a:p>
            <a:pPr algn="ctr"/>
            <a:endParaRPr lang="en-US" dirty="0"/>
          </a:p>
          <a:p>
            <a:pPr marL="285750" indent="-285750" algn="ctr">
              <a:buFont typeface="Arial" pitchFamily="34" charset="0"/>
              <a:buChar char="•"/>
            </a:pPr>
            <a:r>
              <a:rPr lang="en-US" dirty="0" smtClean="0"/>
              <a:t>English 102</a:t>
            </a:r>
          </a:p>
          <a:p>
            <a:pPr algn="ctr"/>
            <a:endParaRPr lang="en-US" dirty="0"/>
          </a:p>
          <a:p>
            <a:pPr marL="285750" indent="-285750" algn="ctr">
              <a:buFont typeface="Arial" pitchFamily="34" charset="0"/>
              <a:buChar char="•"/>
            </a:pPr>
            <a:r>
              <a:rPr lang="en-US" dirty="0" smtClean="0"/>
              <a:t>Psychology 201</a:t>
            </a:r>
          </a:p>
          <a:p>
            <a:pPr algn="ctr"/>
            <a:endParaRPr lang="en-US" dirty="0"/>
          </a:p>
          <a:p>
            <a:pPr marL="285750" indent="-285750" algn="ctr">
              <a:buFont typeface="Arial" pitchFamily="34" charset="0"/>
              <a:buChar char="•"/>
            </a:pPr>
            <a:r>
              <a:rPr lang="en-US" dirty="0" smtClean="0"/>
              <a:t>Sociology 101</a:t>
            </a:r>
          </a:p>
          <a:p>
            <a:pPr marL="0" indent="0" algn="ctr">
              <a:buNone/>
            </a:pPr>
            <a:endParaRPr lang="en-US" dirty="0" smtClean="0"/>
          </a:p>
          <a:p>
            <a:pPr marL="0" indent="0" algn="ctr">
              <a:buNone/>
            </a:pPr>
            <a:r>
              <a:rPr lang="en-US" dirty="0" smtClean="0"/>
              <a:t>***</a:t>
            </a:r>
            <a:r>
              <a:rPr lang="en-US" dirty="0"/>
              <a:t>Only cost to student would be the books for the classes</a:t>
            </a:r>
            <a:r>
              <a:rPr lang="en-US" dirty="0" smtClean="0"/>
              <a:t>.***</a:t>
            </a:r>
            <a:endParaRPr lang="en-US" dirty="0"/>
          </a:p>
          <a:p>
            <a:pPr marL="0" indent="0">
              <a:buNone/>
            </a:pPr>
            <a:r>
              <a:rPr lang="en-US" dirty="0"/>
              <a:t> </a:t>
            </a:r>
          </a:p>
          <a:p>
            <a:pPr marL="0" indent="0" algn="ctr">
              <a:buNone/>
            </a:pPr>
            <a:endParaRPr lang="en-US" dirty="0"/>
          </a:p>
        </p:txBody>
      </p:sp>
    </p:spTree>
    <p:extLst>
      <p:ext uri="{BB962C8B-B14F-4D97-AF65-F5344CB8AC3E}">
        <p14:creationId xmlns:p14="http://schemas.microsoft.com/office/powerpoint/2010/main" val="25400941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Dual Credit Courses</a:t>
            </a:r>
            <a:endParaRPr lang="en-US" dirty="0"/>
          </a:p>
        </p:txBody>
      </p:sp>
      <p:sp>
        <p:nvSpPr>
          <p:cNvPr id="3" name="Content Placeholder 2"/>
          <p:cNvSpPr>
            <a:spLocks noGrp="1"/>
          </p:cNvSpPr>
          <p:nvPr>
            <p:ph idx="1"/>
          </p:nvPr>
        </p:nvSpPr>
        <p:spPr>
          <a:xfrm>
            <a:off x="457200" y="1066800"/>
            <a:ext cx="8458200" cy="5486400"/>
          </a:xfrm>
        </p:spPr>
        <p:txBody>
          <a:bodyPr>
            <a:noAutofit/>
          </a:bodyPr>
          <a:lstStyle/>
          <a:p>
            <a:r>
              <a:rPr lang="en-US" sz="1800" b="1" u="sng" dirty="0"/>
              <a:t>Prepare to Succeed in College</a:t>
            </a:r>
            <a:endParaRPr lang="en-US" sz="1800" dirty="0"/>
          </a:p>
          <a:p>
            <a:r>
              <a:rPr lang="en-US" sz="1800" dirty="0"/>
              <a:t>AP Courses can help you acquire the skills and habits you’ll need to be successful in college. You’ll improve your writing skills, sharpen your problem-solving abilities, and develop time-management skills, discipline, and study habits. With many AP courses to choose from at BHS, you’ll be able to explore your interests and discover new passions. In AP classes, you’ll study fascinating topics and ideas that just might become the foundation of your future college major or career.  </a:t>
            </a:r>
            <a:endParaRPr lang="en-US" sz="1800" dirty="0" smtClean="0"/>
          </a:p>
          <a:p>
            <a:endParaRPr lang="en-US" sz="1800" dirty="0"/>
          </a:p>
          <a:p>
            <a:r>
              <a:rPr lang="en-US" sz="1800" b="1" u="sng" dirty="0"/>
              <a:t>Earn College Credits</a:t>
            </a:r>
            <a:endParaRPr lang="en-US" sz="1800" dirty="0"/>
          </a:p>
          <a:p>
            <a:r>
              <a:rPr lang="en-US" sz="1800" dirty="0"/>
              <a:t>As college costs grow each year, the prospect of continuing education becomes less and less of a reality for many high school students. By making it through an AP course and scoring successfully on the related AP Exam, you can save on college expenses. Currently more than 90 percent of colleges and universities across the country offer college credit, advanced placement, or both, for qualifying AP Exam scores. These credits can potentially save students and their families thousands of dollars in college tuition, fees and textbook costs, which can transform what once seemed unaffordable into something within reach.</a:t>
            </a:r>
          </a:p>
          <a:p>
            <a:endParaRPr lang="en-US" sz="1800" dirty="0"/>
          </a:p>
          <a:p>
            <a:pPr lvl="8"/>
            <a:endParaRPr lang="en-US" sz="600" dirty="0"/>
          </a:p>
          <a:p>
            <a:pPr marL="0" indent="0">
              <a:buNone/>
            </a:pPr>
            <a:r>
              <a:rPr lang="en-US" sz="1800" dirty="0"/>
              <a:t> </a:t>
            </a:r>
          </a:p>
          <a:p>
            <a:pPr marL="0" indent="0">
              <a:buNone/>
            </a:pPr>
            <a:endParaRPr lang="en-US" sz="1800" dirty="0"/>
          </a:p>
        </p:txBody>
      </p:sp>
    </p:spTree>
    <p:extLst>
      <p:ext uri="{BB962C8B-B14F-4D97-AF65-F5344CB8AC3E}">
        <p14:creationId xmlns:p14="http://schemas.microsoft.com/office/powerpoint/2010/main" val="2813256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Choosing AP (Advance Placement)</a:t>
            </a:r>
            <a:endParaRPr lang="en-US" dirty="0"/>
          </a:p>
        </p:txBody>
      </p:sp>
      <p:sp>
        <p:nvSpPr>
          <p:cNvPr id="3" name="Content Placeholder 2"/>
          <p:cNvSpPr>
            <a:spLocks noGrp="1"/>
          </p:cNvSpPr>
          <p:nvPr>
            <p:ph idx="1"/>
          </p:nvPr>
        </p:nvSpPr>
        <p:spPr>
          <a:xfrm>
            <a:off x="822960" y="1100628"/>
            <a:ext cx="7635240" cy="5757372"/>
          </a:xfrm>
        </p:spPr>
        <p:txBody>
          <a:bodyPr>
            <a:noAutofit/>
          </a:bodyPr>
          <a:lstStyle/>
          <a:p>
            <a:r>
              <a:rPr lang="en-US" sz="2000" b="1" u="sng" dirty="0"/>
              <a:t>Stand Out in College Admissions</a:t>
            </a:r>
            <a:endParaRPr lang="en-US" sz="2000" dirty="0"/>
          </a:p>
          <a:p>
            <a:r>
              <a:rPr lang="en-US" sz="2000" dirty="0"/>
              <a:t>By making the decision to take an AP course, you’re letting colleges and universities know that you have what it takes to succeed in an undergraduate environment. AP courses signal to admissions officers that you’ve undertaken the most rigorous classes your high school has to offer. They see that you’ve challenged yourself with college-level course work and expectations, and have refined your skills to meet these expectations. </a:t>
            </a:r>
          </a:p>
          <a:p>
            <a:pPr marL="0" indent="0">
              <a:buNone/>
            </a:pPr>
            <a:r>
              <a:rPr lang="en-US" sz="2000" dirty="0"/>
              <a:t> </a:t>
            </a:r>
          </a:p>
          <a:p>
            <a:r>
              <a:rPr lang="en-US" sz="2000" dirty="0"/>
              <a:t>AP courses offer admissions officers a consistent measure of course rigor across high schools, districts, states and countries — because all AP teachers have to provide a curriculum that meets college standards. So when admissions officers see “AP” on your transcript, they have a good understanding of what you experienced in a particular class and how well it prepared you for the increased challenges of college.</a:t>
            </a:r>
          </a:p>
          <a:p>
            <a:pPr marL="0" indent="0">
              <a:buNone/>
            </a:pPr>
            <a:r>
              <a:rPr lang="en-US" sz="2000" dirty="0"/>
              <a:t> </a:t>
            </a:r>
          </a:p>
        </p:txBody>
      </p:sp>
    </p:spTree>
    <p:extLst>
      <p:ext uri="{BB962C8B-B14F-4D97-AF65-F5344CB8AC3E}">
        <p14:creationId xmlns:p14="http://schemas.microsoft.com/office/powerpoint/2010/main" val="2318102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28600"/>
            <a:ext cx="7520940" cy="685800"/>
          </a:xfrm>
        </p:spPr>
        <p:txBody>
          <a:bodyPr>
            <a:normAutofit fontScale="90000"/>
          </a:bodyPr>
          <a:lstStyle/>
          <a:p>
            <a:pPr algn="ctr"/>
            <a:r>
              <a:rPr lang="en-US" dirty="0" smtClean="0"/>
              <a:t>NCAA Clearinghouse</a:t>
            </a:r>
            <a:r>
              <a:rPr lang="en-US" dirty="0"/>
              <a:t/>
            </a:r>
            <a:br>
              <a:rPr lang="en-US" dirty="0"/>
            </a:br>
            <a:r>
              <a:rPr lang="en-US" dirty="0"/>
              <a:t> </a:t>
            </a:r>
          </a:p>
        </p:txBody>
      </p:sp>
      <p:sp>
        <p:nvSpPr>
          <p:cNvPr id="3" name="Content Placeholder 2"/>
          <p:cNvSpPr>
            <a:spLocks noGrp="1"/>
          </p:cNvSpPr>
          <p:nvPr>
            <p:ph idx="1"/>
          </p:nvPr>
        </p:nvSpPr>
        <p:spPr>
          <a:xfrm>
            <a:off x="457200" y="914400"/>
            <a:ext cx="8382000" cy="5410200"/>
          </a:xfrm>
        </p:spPr>
        <p:txBody>
          <a:bodyPr>
            <a:normAutofit fontScale="25000" lnSpcReduction="20000"/>
          </a:bodyPr>
          <a:lstStyle/>
          <a:p>
            <a:pPr marL="0" indent="0" algn="ctr">
              <a:buNone/>
            </a:pPr>
            <a:r>
              <a:rPr lang="en-US" sz="6400" u="sng" dirty="0" smtClean="0"/>
              <a:t>Student </a:t>
            </a:r>
            <a:r>
              <a:rPr lang="en-US" sz="6400" u="sng" dirty="0"/>
              <a:t>Athlete </a:t>
            </a:r>
            <a:r>
              <a:rPr lang="en-US" sz="6400" u="sng" dirty="0" smtClean="0"/>
              <a:t>Information</a:t>
            </a:r>
          </a:p>
          <a:p>
            <a:pPr marL="0" indent="0" algn="ctr">
              <a:buNone/>
            </a:pPr>
            <a:endParaRPr lang="en-US" sz="4000" u="sng" dirty="0" smtClean="0"/>
          </a:p>
          <a:p>
            <a:r>
              <a:rPr lang="en-US" sz="6400" dirty="0"/>
              <a:t>The NCAA Clearinghouse contact person in guidance is </a:t>
            </a:r>
            <a:r>
              <a:rPr lang="en-US" sz="6400" dirty="0" smtClean="0"/>
              <a:t> Mrs</a:t>
            </a:r>
            <a:r>
              <a:rPr lang="en-US" sz="6400" dirty="0"/>
              <a:t>. </a:t>
            </a:r>
            <a:r>
              <a:rPr lang="en-US" sz="6400" dirty="0" err="1"/>
              <a:t>Drakeford</a:t>
            </a:r>
            <a:r>
              <a:rPr lang="en-US" sz="6400" dirty="0"/>
              <a:t>.  Please contact her with any questions or concerns regarding the application process.</a:t>
            </a:r>
          </a:p>
          <a:p>
            <a:r>
              <a:rPr lang="en-US" sz="6400" dirty="0"/>
              <a:t> </a:t>
            </a:r>
          </a:p>
          <a:p>
            <a:r>
              <a:rPr lang="en-US" sz="6400" dirty="0"/>
              <a:t>1. Student athletes should apply to the NCAA </a:t>
            </a:r>
            <a:r>
              <a:rPr lang="en-US" sz="6400" u="sng" dirty="0"/>
              <a:t>at the beginning of their junior year. </a:t>
            </a:r>
            <a:endParaRPr lang="en-US" sz="6400" dirty="0"/>
          </a:p>
          <a:p>
            <a:r>
              <a:rPr lang="en-US" sz="6400" dirty="0"/>
              <a:t>2. To apply, go to </a:t>
            </a:r>
            <a:r>
              <a:rPr lang="en-US" sz="6400" u="sng" dirty="0"/>
              <a:t>www.ncaaeligibilitycenter.com/</a:t>
            </a:r>
            <a:endParaRPr lang="en-US" sz="6400" dirty="0"/>
          </a:p>
          <a:p>
            <a:r>
              <a:rPr lang="en-US" sz="6400" dirty="0"/>
              <a:t>3. Click on prospective student athlete and complete the online </a:t>
            </a:r>
          </a:p>
          <a:p>
            <a:r>
              <a:rPr lang="en-US" sz="6400" dirty="0"/>
              <a:t>       application.</a:t>
            </a:r>
          </a:p>
          <a:p>
            <a:r>
              <a:rPr lang="en-US" sz="6400" dirty="0"/>
              <a:t>4. There is a $70 application fee.  If the student has received a fee </a:t>
            </a:r>
            <a:r>
              <a:rPr lang="en-US" sz="6400" dirty="0" smtClean="0"/>
              <a:t> waiver </a:t>
            </a:r>
            <a:r>
              <a:rPr lang="en-US" sz="6400" dirty="0"/>
              <a:t>for the SAT or ACT test, they can request a fee waiver for the NCAA. (If you are seeking a waiver of the Clearinghouse fee, you should confirm you are eligible before submitting this form by checking with your high school counselor.  If you complete the Web Student Release Form and check you are eligible for a fee waiver, your high school counselor MUST submit and electronic fee waiver confirmation for you. (NOTE: If you are applying for a Clearinghouse fee waiver, your forms will remain unprocessed until an executed waiver, your forms will remain unprocessed until an executed waiver is received from you high school counselor.)</a:t>
            </a:r>
          </a:p>
          <a:p>
            <a:r>
              <a:rPr lang="en-US" sz="6400" dirty="0"/>
              <a:t>5. NOTE: Test scores must be reported directly from either SAT or ACT.  Be sure to enter 9999 when registering for the SAT or ACT for scores to be sent to the NCAA Clearinghouse.</a:t>
            </a:r>
          </a:p>
          <a:p>
            <a:r>
              <a:rPr lang="en-US" sz="6400" dirty="0"/>
              <a:t> </a:t>
            </a:r>
          </a:p>
          <a:p>
            <a:r>
              <a:rPr lang="en-US" sz="6400" dirty="0"/>
              <a:t>If you have questions about the NCAA eligibility, please call the NCAA Initial-Eligibility Clearinghouse toll free at 877-262-1492.</a:t>
            </a:r>
          </a:p>
          <a:p>
            <a:r>
              <a:rPr lang="en-US" sz="6400" dirty="0"/>
              <a:t> </a:t>
            </a:r>
          </a:p>
          <a:p>
            <a:r>
              <a:rPr lang="en-US" dirty="0"/>
              <a:t> </a:t>
            </a:r>
          </a:p>
          <a:p>
            <a:pPr marL="0" indent="0">
              <a:buNone/>
            </a:pPr>
            <a:endParaRPr lang="en-US" dirty="0"/>
          </a:p>
          <a:p>
            <a:pPr marL="0" indent="0">
              <a:buNone/>
            </a:pPr>
            <a:r>
              <a:rPr lang="en-US" dirty="0"/>
              <a:t> </a:t>
            </a:r>
          </a:p>
          <a:p>
            <a:pPr marL="0" indent="0">
              <a:buNone/>
            </a:pPr>
            <a:endParaRPr lang="en-US" dirty="0"/>
          </a:p>
        </p:txBody>
      </p:sp>
    </p:spTree>
    <p:extLst>
      <p:ext uri="{BB962C8B-B14F-4D97-AF65-F5344CB8AC3E}">
        <p14:creationId xmlns:p14="http://schemas.microsoft.com/office/powerpoint/2010/main" val="24850223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95400"/>
          </a:xfrm>
        </p:spPr>
        <p:txBody>
          <a:bodyPr>
            <a:normAutofit fontScale="90000"/>
          </a:bodyPr>
          <a:lstStyle/>
          <a:p>
            <a:pPr algn="ctr"/>
            <a:r>
              <a:rPr lang="en-US" sz="2700" dirty="0" smtClean="0"/>
              <a:t>Junior Checklist</a:t>
            </a:r>
            <a:r>
              <a:rPr lang="en-US" dirty="0"/>
              <a:t> </a:t>
            </a:r>
            <a:br>
              <a:rPr lang="en-US" dirty="0"/>
            </a:br>
            <a:r>
              <a:rPr lang="en-US" dirty="0"/>
              <a:t> </a:t>
            </a:r>
            <a:br>
              <a:rPr lang="en-US" dirty="0"/>
            </a:br>
            <a:endParaRPr lang="en-US" dirty="0"/>
          </a:p>
        </p:txBody>
      </p:sp>
      <p:sp>
        <p:nvSpPr>
          <p:cNvPr id="3" name="Content Placeholder 2"/>
          <p:cNvSpPr>
            <a:spLocks noGrp="1"/>
          </p:cNvSpPr>
          <p:nvPr>
            <p:ph idx="1"/>
          </p:nvPr>
        </p:nvSpPr>
        <p:spPr>
          <a:xfrm>
            <a:off x="703528" y="685800"/>
            <a:ext cx="8394290" cy="6172200"/>
          </a:xfrm>
        </p:spPr>
        <p:txBody>
          <a:bodyPr>
            <a:normAutofit/>
          </a:bodyPr>
          <a:lstStyle/>
          <a:p>
            <a:pPr marL="857250" indent="-857250">
              <a:buFont typeface="Arial" pitchFamily="34" charset="0"/>
              <a:buChar char="•"/>
            </a:pPr>
            <a:r>
              <a:rPr lang="en-US" dirty="0"/>
              <a:t>Create an account on collegeboard.org. Use their Big Future page to search for colleges, and start making a list of colleges you are interested in.</a:t>
            </a:r>
          </a:p>
          <a:p>
            <a:pPr marL="857250" indent="-857250">
              <a:buFont typeface="Arial" pitchFamily="34" charset="0"/>
              <a:buChar char="•"/>
            </a:pPr>
            <a:r>
              <a:rPr lang="en-US" dirty="0"/>
              <a:t>Go on at least one college trip with Ms. Waugh this year.</a:t>
            </a:r>
          </a:p>
          <a:p>
            <a:pPr marL="857250" indent="-857250">
              <a:buFont typeface="Arial" pitchFamily="34" charset="0"/>
              <a:buChar char="•"/>
            </a:pPr>
            <a:r>
              <a:rPr lang="en-US" dirty="0"/>
              <a:t>Come talk with college representatives who visit BHS during lunch. They will be set up in the atrium.</a:t>
            </a:r>
          </a:p>
          <a:p>
            <a:pPr marL="857250" indent="-857250">
              <a:buFont typeface="Arial" pitchFamily="34" charset="0"/>
              <a:buChar char="•"/>
            </a:pPr>
            <a:r>
              <a:rPr lang="en-US" dirty="0"/>
              <a:t>Check your student email regularly--this is how you will hear about workshops, trips, and important dates from Ms. Waugh.</a:t>
            </a:r>
          </a:p>
          <a:p>
            <a:pPr marL="857250" indent="-857250">
              <a:buFont typeface="Arial" pitchFamily="34" charset="0"/>
              <a:buChar char="•"/>
            </a:pPr>
            <a:r>
              <a:rPr lang="en-US" dirty="0"/>
              <a:t>Apply for Free/Reduced lunch, to be eligible for test fee waivers.</a:t>
            </a:r>
          </a:p>
          <a:p>
            <a:pPr marL="685800" indent="-685800">
              <a:buFont typeface="Arial" pitchFamily="34" charset="0"/>
              <a:buChar char="•"/>
            </a:pPr>
            <a:r>
              <a:rPr lang="en-US" dirty="0" smtClean="0"/>
              <a:t>   Plan </a:t>
            </a:r>
            <a:r>
              <a:rPr lang="en-US" dirty="0"/>
              <a:t>to take the SAT -</a:t>
            </a:r>
            <a:r>
              <a:rPr lang="en-US" i="1" dirty="0"/>
              <a:t>or</a:t>
            </a:r>
            <a:r>
              <a:rPr lang="en-US" dirty="0"/>
              <a:t>- ACT in the </a:t>
            </a:r>
            <a:r>
              <a:rPr lang="en-US" b="1" dirty="0" smtClean="0"/>
              <a:t>spring</a:t>
            </a:r>
          </a:p>
          <a:p>
            <a:pPr marL="685800" indent="-685800">
              <a:buFont typeface="Arial" pitchFamily="34" charset="0"/>
              <a:buChar char="•"/>
            </a:pPr>
            <a:r>
              <a:rPr lang="en-US" dirty="0" smtClean="0"/>
              <a:t>   Create </a:t>
            </a:r>
            <a:r>
              <a:rPr lang="en-US" dirty="0"/>
              <a:t>an account on fastweb.com and scholarships.com to search for </a:t>
            </a:r>
            <a:r>
              <a:rPr lang="en-US" dirty="0" smtClean="0"/>
              <a:t>      scholarships</a:t>
            </a:r>
            <a:r>
              <a:rPr lang="en-US" dirty="0"/>
              <a:t>.</a:t>
            </a:r>
          </a:p>
          <a:p>
            <a:pPr marL="685800" indent="-685800">
              <a:buFont typeface="Arial" pitchFamily="34" charset="0"/>
              <a:buChar char="•"/>
            </a:pPr>
            <a:r>
              <a:rPr lang="en-US" dirty="0" smtClean="0"/>
              <a:t>   Choose </a:t>
            </a:r>
            <a:r>
              <a:rPr lang="en-US" dirty="0"/>
              <a:t>a teacher(s) who you want to write your college recommendations. </a:t>
            </a:r>
            <a:r>
              <a:rPr lang="en-US" dirty="0" smtClean="0"/>
              <a:t>                              </a:t>
            </a:r>
            <a:r>
              <a:rPr lang="en-US" dirty="0"/>
              <a:t> </a:t>
            </a:r>
            <a:r>
              <a:rPr lang="en-US" dirty="0" smtClean="0"/>
              <a:t>   you </a:t>
            </a:r>
            <a:r>
              <a:rPr lang="en-US" dirty="0"/>
              <a:t>a letter and provide them with a resume.</a:t>
            </a:r>
          </a:p>
          <a:p>
            <a:pPr marL="685800" indent="-685800">
              <a:buFont typeface="Arial" pitchFamily="34" charset="0"/>
              <a:buChar char="•"/>
            </a:pPr>
            <a:r>
              <a:rPr lang="en-US" dirty="0" smtClean="0"/>
              <a:t>  Continue </a:t>
            </a:r>
            <a:r>
              <a:rPr lang="en-US" dirty="0"/>
              <a:t>your participation in extracurricular activities, and become a </a:t>
            </a:r>
            <a:r>
              <a:rPr lang="en-US" dirty="0" smtClean="0"/>
              <a:t> leader</a:t>
            </a:r>
            <a:r>
              <a:rPr lang="en-US" dirty="0"/>
              <a:t>!</a:t>
            </a:r>
          </a:p>
          <a:p>
            <a:pPr marL="685800" indent="-685800">
              <a:buFont typeface="Arial" pitchFamily="34" charset="0"/>
              <a:buChar char="•"/>
            </a:pPr>
            <a:r>
              <a:rPr lang="en-US" dirty="0" smtClean="0"/>
              <a:t>   In </a:t>
            </a:r>
            <a:r>
              <a:rPr lang="en-US" dirty="0"/>
              <a:t>the summer before senior </a:t>
            </a:r>
            <a:r>
              <a:rPr lang="en-US" dirty="0" smtClean="0"/>
              <a:t>year, visit college campuses  </a:t>
            </a:r>
            <a:endParaRPr lang="en-US" dirty="0"/>
          </a:p>
          <a:p>
            <a:pPr marL="0" indent="0"/>
            <a:r>
              <a:rPr lang="en-US" dirty="0" smtClean="0"/>
              <a:t>                  </a:t>
            </a:r>
          </a:p>
          <a:p>
            <a:pPr marL="857250" indent="-857250">
              <a:buFont typeface="Arial" pitchFamily="34" charset="0"/>
              <a:buChar char="•"/>
            </a:pPr>
            <a:endParaRPr lang="en-US" sz="6200" dirty="0"/>
          </a:p>
        </p:txBody>
      </p:sp>
    </p:spTree>
    <p:extLst>
      <p:ext uri="{BB962C8B-B14F-4D97-AF65-F5344CB8AC3E}">
        <p14:creationId xmlns:p14="http://schemas.microsoft.com/office/powerpoint/2010/main" val="32874234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365760"/>
            <a:ext cx="7559040" cy="853440"/>
          </a:xfrm>
        </p:spPr>
        <p:txBody>
          <a:bodyPr>
            <a:normAutofit fontScale="90000"/>
          </a:bodyPr>
          <a:lstStyle/>
          <a:p>
            <a:pPr algn="ctr"/>
            <a:r>
              <a:rPr lang="en-US" b="1" u="dbl" cap="small" dirty="0" smtClean="0"/>
              <a:t/>
            </a:r>
            <a:br>
              <a:rPr lang="en-US" b="1" u="dbl" cap="small" dirty="0" smtClean="0"/>
            </a:br>
            <a:r>
              <a:rPr lang="en-US" b="1" u="dbl" cap="small" dirty="0"/>
              <a:t/>
            </a:r>
            <a:br>
              <a:rPr lang="en-US" b="1" u="dbl" cap="small" dirty="0"/>
            </a:br>
            <a:r>
              <a:rPr lang="en-US" b="1" u="dbl" cap="small" dirty="0" smtClean="0"/>
              <a:t>Which </a:t>
            </a:r>
            <a:r>
              <a:rPr lang="en-US" b="1" u="dbl" cap="small" dirty="0"/>
              <a:t>Test Should I Take? :</a:t>
            </a:r>
            <a:r>
              <a:rPr lang="en-US" dirty="0"/>
              <a:t/>
            </a:r>
            <a:br>
              <a:rPr lang="en-US" dirty="0"/>
            </a:br>
            <a:r>
              <a:rPr lang="en-US" b="1" cap="small" dirty="0"/>
              <a:t>ASSET, SAT, ACT, and ASVAB</a:t>
            </a:r>
            <a:r>
              <a:rPr lang="en-US" dirty="0"/>
              <a:t/>
            </a:r>
            <a:br>
              <a:rPr lang="en-US" dirty="0"/>
            </a:br>
            <a:r>
              <a:rPr lang="en-US" dirty="0"/>
              <a:t> </a:t>
            </a:r>
            <a:br>
              <a:rPr lang="en-US" dirty="0"/>
            </a:br>
            <a:endParaRPr lang="en-US" dirty="0"/>
          </a:p>
        </p:txBody>
      </p:sp>
      <p:sp>
        <p:nvSpPr>
          <p:cNvPr id="3" name="Content Placeholder 2"/>
          <p:cNvSpPr>
            <a:spLocks noGrp="1"/>
          </p:cNvSpPr>
          <p:nvPr>
            <p:ph idx="1"/>
          </p:nvPr>
        </p:nvSpPr>
        <p:spPr>
          <a:xfrm>
            <a:off x="457200" y="1371600"/>
            <a:ext cx="8305800" cy="5715000"/>
          </a:xfrm>
        </p:spPr>
        <p:txBody>
          <a:bodyPr>
            <a:normAutofit fontScale="25000" lnSpcReduction="20000"/>
          </a:bodyPr>
          <a:lstStyle/>
          <a:p>
            <a:r>
              <a:rPr lang="en-US" sz="6400" b="1" dirty="0"/>
              <a:t>ASSET:  </a:t>
            </a:r>
            <a:endParaRPr lang="en-US" sz="6400" dirty="0"/>
          </a:p>
          <a:p>
            <a:r>
              <a:rPr lang="en-US" sz="5600" dirty="0"/>
              <a:t>· The ASSET test is a placement test given to students interested in attending Midlands Technical College.  The test is once a year free of charge at Blythewood High School.  Students may also go to the Beltline or Airport Campuses of MTC to take the entrance exam.  </a:t>
            </a:r>
          </a:p>
          <a:p>
            <a:r>
              <a:rPr lang="en-US" sz="6400" b="1" dirty="0" smtClean="0"/>
              <a:t>SAT</a:t>
            </a:r>
            <a:r>
              <a:rPr lang="en-US" sz="6400" b="1" dirty="0"/>
              <a:t>:</a:t>
            </a:r>
            <a:endParaRPr lang="en-US" sz="6400" dirty="0"/>
          </a:p>
          <a:p>
            <a:r>
              <a:rPr lang="en-US" sz="5600" dirty="0"/>
              <a:t>· A reasoning test divided into three sections</a:t>
            </a:r>
          </a:p>
          <a:p>
            <a:r>
              <a:rPr lang="en-US" sz="5600" dirty="0"/>
              <a:t>· CRITICAL READING—Possible score of 800</a:t>
            </a:r>
          </a:p>
          <a:p>
            <a:r>
              <a:rPr lang="en-US" sz="5600" dirty="0"/>
              <a:t>	- 70 minutes</a:t>
            </a:r>
          </a:p>
          <a:p>
            <a:r>
              <a:rPr lang="en-US" sz="5600" dirty="0"/>
              <a:t>	- sentence completion, critical reading, NO analogies</a:t>
            </a:r>
          </a:p>
          <a:p>
            <a:r>
              <a:rPr lang="en-US" sz="5600" dirty="0"/>
              <a:t>· MATH—Possible score of 800</a:t>
            </a:r>
          </a:p>
          <a:p>
            <a:r>
              <a:rPr lang="en-US" sz="5600" dirty="0"/>
              <a:t>	- 70 minutes</a:t>
            </a:r>
          </a:p>
          <a:p>
            <a:r>
              <a:rPr lang="en-US" sz="5600" dirty="0"/>
              <a:t>	- number and operations; algebra I, II, III; functions; </a:t>
            </a:r>
            <a:r>
              <a:rPr lang="en-US" sz="5600" dirty="0" smtClean="0"/>
              <a:t>  </a:t>
            </a:r>
            <a:r>
              <a:rPr lang="en-US" sz="5600" dirty="0"/>
              <a:t>geometry; probability and statistics; data </a:t>
            </a:r>
            <a:r>
              <a:rPr lang="en-US" sz="5600" dirty="0" smtClean="0"/>
              <a:t>     analysis</a:t>
            </a:r>
            <a:endParaRPr lang="en-US" sz="5600" dirty="0"/>
          </a:p>
          <a:p>
            <a:r>
              <a:rPr lang="en-US" sz="5600" dirty="0"/>
              <a:t>· WRITING—Possible score of 800</a:t>
            </a:r>
          </a:p>
          <a:p>
            <a:r>
              <a:rPr lang="en-US" sz="5600" dirty="0"/>
              <a:t>	- 60 minutes</a:t>
            </a:r>
          </a:p>
          <a:p>
            <a:r>
              <a:rPr lang="en-US" sz="5600" dirty="0"/>
              <a:t>	- multiple choice: improving sentences and paragraphs</a:t>
            </a:r>
          </a:p>
          <a:p>
            <a:r>
              <a:rPr lang="en-US" sz="5600" dirty="0"/>
              <a:t>	- student written essay</a:t>
            </a:r>
          </a:p>
          <a:p>
            <a:r>
              <a:rPr lang="en-US" sz="5600" dirty="0"/>
              <a:t>· Most colleges will allow you to take your highest score in each section, regardless of administration, to make your highest combined score</a:t>
            </a:r>
            <a:r>
              <a:rPr lang="en-US" sz="5600" dirty="0" smtClean="0"/>
              <a:t>.·</a:t>
            </a:r>
            <a:r>
              <a:rPr lang="en-US" sz="5600" dirty="0"/>
              <a:t> Students wishing to take the SAT should have passed the HSAP at proficient levels and completed at least Algebra I, Algebra II, and Geometry. </a:t>
            </a:r>
          </a:p>
          <a:p>
            <a:r>
              <a:rPr lang="en-US" sz="5600" dirty="0"/>
              <a:t>· The maximum total score will be 2400.  The field tests of the new SAT have shown the new test scores are comparable to the previous version.  </a:t>
            </a:r>
          </a:p>
          <a:p>
            <a:r>
              <a:rPr lang="en-US" sz="5600" dirty="0"/>
              <a:t>· </a:t>
            </a:r>
            <a:r>
              <a:rPr lang="en-US" sz="5600" b="1" dirty="0"/>
              <a:t>Register online @ </a:t>
            </a:r>
            <a:r>
              <a:rPr lang="en-US" sz="5600" b="1" u="sng" dirty="0" smtClean="0"/>
              <a:t>www.collegeboard.org</a:t>
            </a:r>
            <a:endParaRPr lang="en-US" sz="5600" dirty="0"/>
          </a:p>
          <a:p>
            <a:r>
              <a:rPr lang="en-US" sz="5600" dirty="0"/>
              <a:t> </a:t>
            </a:r>
          </a:p>
          <a:p>
            <a:pPr marL="0" indent="0">
              <a:buNone/>
            </a:pPr>
            <a:r>
              <a:rPr lang="en-US" sz="5600" dirty="0"/>
              <a:t> </a:t>
            </a:r>
          </a:p>
          <a:p>
            <a:pPr marL="0" indent="0">
              <a:buNone/>
            </a:pPr>
            <a:endParaRPr lang="en-US" dirty="0"/>
          </a:p>
        </p:txBody>
      </p:sp>
    </p:spTree>
    <p:extLst>
      <p:ext uri="{BB962C8B-B14F-4D97-AF65-F5344CB8AC3E}">
        <p14:creationId xmlns:p14="http://schemas.microsoft.com/office/powerpoint/2010/main" val="27665309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dbl" cap="small" dirty="0" smtClean="0"/>
              <a:t/>
            </a:r>
            <a:br>
              <a:rPr lang="en-US" b="1" u="dbl" cap="small" dirty="0" smtClean="0"/>
            </a:br>
            <a:r>
              <a:rPr lang="en-US" b="1" u="dbl" cap="small" dirty="0" smtClean="0"/>
              <a:t>Which Test Should I Take? :</a:t>
            </a:r>
            <a:r>
              <a:rPr lang="en-US" dirty="0" smtClean="0"/>
              <a:t/>
            </a:r>
            <a:br>
              <a:rPr lang="en-US" dirty="0" smtClean="0"/>
            </a:br>
            <a:r>
              <a:rPr lang="en-US" b="1" cap="small" dirty="0" smtClean="0"/>
              <a:t>ASSET, SAT, ACT, and ASVAB</a:t>
            </a:r>
            <a:r>
              <a:rPr lang="en-US" dirty="0" smtClean="0"/>
              <a:t/>
            </a:r>
            <a:br>
              <a:rPr lang="en-US" dirty="0" smtClean="0"/>
            </a:br>
            <a:endParaRPr lang="en-US" dirty="0"/>
          </a:p>
        </p:txBody>
      </p:sp>
      <p:sp>
        <p:nvSpPr>
          <p:cNvPr id="3" name="Content Placeholder 2"/>
          <p:cNvSpPr>
            <a:spLocks noGrp="1"/>
          </p:cNvSpPr>
          <p:nvPr>
            <p:ph idx="1"/>
          </p:nvPr>
        </p:nvSpPr>
        <p:spPr>
          <a:xfrm>
            <a:off x="457200" y="1066800"/>
            <a:ext cx="8686800" cy="6324600"/>
          </a:xfrm>
        </p:spPr>
        <p:txBody>
          <a:bodyPr>
            <a:noAutofit/>
          </a:bodyPr>
          <a:lstStyle/>
          <a:p>
            <a:r>
              <a:rPr lang="en-US" b="1" dirty="0" smtClean="0"/>
              <a:t> SAT  Subject </a:t>
            </a:r>
            <a:r>
              <a:rPr lang="en-US" b="1" dirty="0"/>
              <a:t>Tests</a:t>
            </a:r>
            <a:endParaRPr lang="en-US" dirty="0"/>
          </a:p>
          <a:p>
            <a:r>
              <a:rPr lang="en-US" sz="1200" dirty="0"/>
              <a:t>· Some schools require these—many require three with at least one of them being the SAT II: Writing</a:t>
            </a:r>
          </a:p>
          <a:p>
            <a:r>
              <a:rPr lang="en-US" sz="1200" dirty="0"/>
              <a:t>· Make sure you know what your college requires</a:t>
            </a:r>
          </a:p>
          <a:p>
            <a:r>
              <a:rPr lang="en-US" sz="1200" dirty="0"/>
              <a:t>· Some schools use SAT II tests for placement, some use them for admission</a:t>
            </a:r>
          </a:p>
          <a:p>
            <a:r>
              <a:rPr lang="en-US" sz="1200" dirty="0"/>
              <a:t>· Register online @ </a:t>
            </a:r>
            <a:r>
              <a:rPr lang="en-US" sz="1200" u="sng" dirty="0"/>
              <a:t>www.collegeboard.org</a:t>
            </a:r>
            <a:endParaRPr lang="en-US" sz="1200" dirty="0"/>
          </a:p>
          <a:p>
            <a:r>
              <a:rPr lang="en-US" sz="1200" dirty="0"/>
              <a:t> </a:t>
            </a:r>
            <a:r>
              <a:rPr lang="en-US" sz="1200" b="1" dirty="0" smtClean="0"/>
              <a:t>ACT</a:t>
            </a:r>
            <a:r>
              <a:rPr lang="en-US" sz="1200" b="1" dirty="0"/>
              <a:t>:</a:t>
            </a:r>
            <a:endParaRPr lang="en-US" sz="1200" dirty="0"/>
          </a:p>
          <a:p>
            <a:r>
              <a:rPr lang="en-US" sz="1200" dirty="0"/>
              <a:t>· Test divided into four areas:  English, Mathematics, Reading, and Natural Sciences</a:t>
            </a:r>
          </a:p>
          <a:p>
            <a:r>
              <a:rPr lang="en-US" sz="1200" dirty="0"/>
              <a:t>· Tests measure academic achievement in these areas</a:t>
            </a:r>
          </a:p>
          <a:p>
            <a:r>
              <a:rPr lang="en-US" sz="1200" dirty="0"/>
              <a:t>· Each section is averaged for one composite score</a:t>
            </a:r>
          </a:p>
          <a:p>
            <a:r>
              <a:rPr lang="en-US" sz="1200" dirty="0"/>
              <a:t>· Total possible score of 36</a:t>
            </a:r>
          </a:p>
          <a:p>
            <a:r>
              <a:rPr lang="en-US" sz="1200" dirty="0"/>
              <a:t>· Students wishing to take the ACT should have passed the HSAP and completed at least Algebra I, Algebra II, and Geometry. The test also has questions on Trigonometry.</a:t>
            </a:r>
          </a:p>
          <a:p>
            <a:r>
              <a:rPr lang="en-US" sz="1200" dirty="0"/>
              <a:t>· Register online @ </a:t>
            </a:r>
            <a:r>
              <a:rPr lang="en-US" sz="1200" u="sng" dirty="0"/>
              <a:t>www.actstudent.org</a:t>
            </a:r>
            <a:endParaRPr lang="en-US" sz="1200" dirty="0"/>
          </a:p>
          <a:p>
            <a:r>
              <a:rPr lang="en-US" sz="1200" dirty="0"/>
              <a:t> </a:t>
            </a:r>
            <a:r>
              <a:rPr lang="en-US" b="1" dirty="0" smtClean="0"/>
              <a:t>ASVAB</a:t>
            </a:r>
            <a:r>
              <a:rPr lang="en-US" b="1" dirty="0"/>
              <a:t>:</a:t>
            </a:r>
            <a:endParaRPr lang="en-US" dirty="0"/>
          </a:p>
          <a:p>
            <a:r>
              <a:rPr lang="en-US" sz="1200" dirty="0"/>
              <a:t>· A multiple-aptitude test given by the military</a:t>
            </a:r>
          </a:p>
          <a:p>
            <a:r>
              <a:rPr lang="en-US" sz="1200" dirty="0"/>
              <a:t>· ALL students interested in joining a branch of the military after graduation MUST take the ASVAB</a:t>
            </a:r>
          </a:p>
          <a:p>
            <a:r>
              <a:rPr lang="en-US" sz="1200" dirty="0"/>
              <a:t>· Includes the following test areas:</a:t>
            </a:r>
          </a:p>
          <a:p>
            <a:r>
              <a:rPr lang="en-US" sz="1200" dirty="0"/>
              <a:t>	- General </a:t>
            </a:r>
            <a:r>
              <a:rPr lang="en-US" sz="1200" dirty="0" smtClean="0"/>
              <a:t>Science                                                         -Paragraph Comprehension</a:t>
            </a:r>
            <a:endParaRPr lang="en-US" sz="1200" dirty="0"/>
          </a:p>
          <a:p>
            <a:r>
              <a:rPr lang="en-US" sz="1200" dirty="0"/>
              <a:t>	- Arithmetic </a:t>
            </a:r>
            <a:r>
              <a:rPr lang="en-US" sz="1200" dirty="0" smtClean="0"/>
              <a:t>Reasoning                                              -Mathematics Knowledge</a:t>
            </a:r>
            <a:endParaRPr lang="en-US" sz="1200" dirty="0"/>
          </a:p>
          <a:p>
            <a:r>
              <a:rPr lang="en-US" sz="1200" dirty="0"/>
              <a:t>	- Word </a:t>
            </a:r>
            <a:r>
              <a:rPr lang="en-US" sz="1200" dirty="0" smtClean="0"/>
              <a:t>Knowledge		       -Auto and Shop Information</a:t>
            </a:r>
            <a:endParaRPr lang="en-US" sz="1200" dirty="0"/>
          </a:p>
          <a:p>
            <a:r>
              <a:rPr lang="en-US" sz="1200" dirty="0" smtClean="0"/>
              <a:t>The </a:t>
            </a:r>
            <a:r>
              <a:rPr lang="en-US" sz="1200" dirty="0"/>
              <a:t>PSAT and the PLAN are the preliminary tests for the SAT and ACT respectively.  Check to see how you did on these two tests to get an indication of which test may be a better fit for you.  </a:t>
            </a:r>
          </a:p>
          <a:p>
            <a:r>
              <a:rPr lang="en-US" sz="1200" dirty="0"/>
              <a:t> </a:t>
            </a:r>
          </a:p>
          <a:p>
            <a:r>
              <a:rPr lang="en-US" sz="1200" dirty="0"/>
              <a:t>Practice SAT and ACT tests are available on the websites.</a:t>
            </a:r>
          </a:p>
          <a:p>
            <a:r>
              <a:rPr lang="en-US" sz="1200" dirty="0"/>
              <a:t> </a:t>
            </a:r>
          </a:p>
          <a:p>
            <a:endParaRPr lang="en-US" sz="1200" dirty="0"/>
          </a:p>
        </p:txBody>
      </p:sp>
    </p:spTree>
    <p:extLst>
      <p:ext uri="{BB962C8B-B14F-4D97-AF65-F5344CB8AC3E}">
        <p14:creationId xmlns:p14="http://schemas.microsoft.com/office/powerpoint/2010/main" val="863695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SAT DATES</a:t>
            </a:r>
            <a:endParaRPr lang="en-US" dirty="0"/>
          </a:p>
        </p:txBody>
      </p:sp>
      <p:sp>
        <p:nvSpPr>
          <p:cNvPr id="3" name="Content Placeholder 2"/>
          <p:cNvSpPr>
            <a:spLocks noGrp="1"/>
          </p:cNvSpPr>
          <p:nvPr>
            <p:ph idx="1"/>
          </p:nvPr>
        </p:nvSpPr>
        <p:spPr>
          <a:xfrm>
            <a:off x="381000" y="762000"/>
            <a:ext cx="8686800" cy="6096000"/>
          </a:xfrm>
        </p:spPr>
        <p:txBody>
          <a:bodyPr>
            <a:normAutofit fontScale="25000" lnSpcReduction="20000"/>
          </a:bodyPr>
          <a:lstStyle/>
          <a:p>
            <a:endParaRPr lang="en-US" dirty="0" smtClean="0"/>
          </a:p>
          <a:p>
            <a:r>
              <a:rPr lang="en-US" dirty="0"/>
              <a:t>	</a:t>
            </a:r>
            <a:r>
              <a:rPr lang="en-US" sz="5600" dirty="0"/>
              <a:t>		</a:t>
            </a:r>
            <a:r>
              <a:rPr lang="en-US" sz="5600" dirty="0" smtClean="0"/>
              <a:t>                                         REGISTRATION             </a:t>
            </a:r>
            <a:r>
              <a:rPr lang="en-US" sz="5600" dirty="0"/>
              <a:t>LATE</a:t>
            </a:r>
          </a:p>
          <a:p>
            <a:r>
              <a:rPr lang="en-US" sz="5600" u="sng" dirty="0"/>
              <a:t>DATE				   DEADLINE	            DEADLINE</a:t>
            </a:r>
            <a:endParaRPr lang="en-US" sz="5600" dirty="0"/>
          </a:p>
          <a:p>
            <a:r>
              <a:rPr lang="en-US" sz="5600" u="sng" dirty="0"/>
              <a:t> </a:t>
            </a:r>
            <a:endParaRPr lang="en-US" sz="5600" dirty="0"/>
          </a:p>
          <a:p>
            <a:r>
              <a:rPr lang="en-US" sz="5600" b="1" dirty="0" smtClean="0"/>
              <a:t>November </a:t>
            </a:r>
            <a:r>
              <a:rPr lang="en-US" sz="5600" b="1" dirty="0"/>
              <a:t>2</a:t>
            </a:r>
            <a:r>
              <a:rPr lang="en-US" sz="5600" dirty="0"/>
              <a:t>		           October 3 	        October 21</a:t>
            </a:r>
          </a:p>
          <a:p>
            <a:r>
              <a:rPr lang="en-US" sz="5600" dirty="0"/>
              <a:t> </a:t>
            </a:r>
          </a:p>
          <a:p>
            <a:r>
              <a:rPr lang="en-US" sz="5600" b="1" dirty="0"/>
              <a:t>December 7</a:t>
            </a:r>
            <a:r>
              <a:rPr lang="en-US" sz="5600" dirty="0"/>
              <a:t>		           November 8 	        November 25</a:t>
            </a:r>
          </a:p>
          <a:p>
            <a:r>
              <a:rPr lang="en-US" sz="5600" dirty="0"/>
              <a:t> </a:t>
            </a:r>
          </a:p>
          <a:p>
            <a:r>
              <a:rPr lang="en-US" sz="5600" b="1" dirty="0"/>
              <a:t>January 25</a:t>
            </a:r>
            <a:r>
              <a:rPr lang="en-US" sz="5600" dirty="0"/>
              <a:t>		           </a:t>
            </a:r>
            <a:r>
              <a:rPr lang="en-US" sz="5600" dirty="0" smtClean="0"/>
              <a:t>   	           December </a:t>
            </a:r>
            <a:r>
              <a:rPr lang="en-US" sz="5600" dirty="0"/>
              <a:t>27 	         January 14  </a:t>
            </a:r>
          </a:p>
          <a:p>
            <a:r>
              <a:rPr lang="en-US" sz="5600" dirty="0"/>
              <a:t> </a:t>
            </a:r>
          </a:p>
          <a:p>
            <a:r>
              <a:rPr lang="en-US" sz="5600" b="1" dirty="0"/>
              <a:t>March 8</a:t>
            </a:r>
            <a:r>
              <a:rPr lang="en-US" sz="5600" dirty="0"/>
              <a:t>		           </a:t>
            </a:r>
            <a:r>
              <a:rPr lang="en-US" sz="5600" dirty="0" smtClean="0"/>
              <a:t>                     February </a:t>
            </a:r>
            <a:r>
              <a:rPr lang="en-US" sz="5600" dirty="0"/>
              <a:t>7                  </a:t>
            </a:r>
            <a:r>
              <a:rPr lang="en-US" sz="5600" dirty="0" smtClean="0"/>
              <a:t>   February </a:t>
            </a:r>
            <a:r>
              <a:rPr lang="en-US" sz="5600" dirty="0"/>
              <a:t>24         </a:t>
            </a:r>
          </a:p>
          <a:p>
            <a:r>
              <a:rPr lang="en-US" sz="5600" dirty="0"/>
              <a:t> </a:t>
            </a:r>
          </a:p>
          <a:p>
            <a:r>
              <a:rPr lang="en-US" sz="5600" b="1" dirty="0"/>
              <a:t>May 3	</a:t>
            </a:r>
            <a:r>
              <a:rPr lang="en-US" sz="5600" dirty="0"/>
              <a:t>		           April 4                        </a:t>
            </a:r>
            <a:r>
              <a:rPr lang="en-US" sz="5600" dirty="0" smtClean="0"/>
              <a:t>      April </a:t>
            </a:r>
            <a:r>
              <a:rPr lang="en-US" sz="5600" dirty="0"/>
              <a:t>21         </a:t>
            </a:r>
          </a:p>
          <a:p>
            <a:r>
              <a:rPr lang="en-US" sz="5600" dirty="0"/>
              <a:t> </a:t>
            </a:r>
          </a:p>
          <a:p>
            <a:r>
              <a:rPr lang="en-US" sz="5600" b="1" dirty="0"/>
              <a:t>June 7	</a:t>
            </a:r>
            <a:r>
              <a:rPr lang="en-US" sz="5600" dirty="0"/>
              <a:t>	                        </a:t>
            </a:r>
            <a:r>
              <a:rPr lang="en-US" sz="5600" dirty="0" smtClean="0"/>
              <a:t>        May </a:t>
            </a:r>
            <a:r>
              <a:rPr lang="en-US" sz="5600" dirty="0"/>
              <a:t>9                          </a:t>
            </a:r>
            <a:r>
              <a:rPr lang="en-US" sz="5600" dirty="0" smtClean="0"/>
              <a:t>     May </a:t>
            </a:r>
            <a:r>
              <a:rPr lang="en-US" sz="5600" dirty="0"/>
              <a:t>28			         </a:t>
            </a:r>
          </a:p>
          <a:p>
            <a:r>
              <a:rPr lang="en-US" sz="5600" dirty="0"/>
              <a:t> </a:t>
            </a:r>
            <a:r>
              <a:rPr lang="en-US" sz="5600" b="1" u="sng" dirty="0" smtClean="0"/>
              <a:t>FEES:</a:t>
            </a:r>
            <a:r>
              <a:rPr lang="en-US" sz="5600" dirty="0"/>
              <a:t> </a:t>
            </a:r>
          </a:p>
          <a:p>
            <a:r>
              <a:rPr lang="en-US" sz="5600" dirty="0"/>
              <a:t>SAT:	Regular Registration—$51.00</a:t>
            </a:r>
          </a:p>
          <a:p>
            <a:r>
              <a:rPr lang="en-US" sz="5600" dirty="0"/>
              <a:t>	Late Registration—$27.50 (additional)</a:t>
            </a:r>
          </a:p>
          <a:p>
            <a:r>
              <a:rPr lang="en-US" sz="5600" dirty="0"/>
              <a:t>	Re-registration by phone—$15.00 (additional)</a:t>
            </a:r>
          </a:p>
          <a:p>
            <a:r>
              <a:rPr lang="en-US" sz="5600" dirty="0"/>
              <a:t>	Change date, test center, or test—$27.50 (additional)</a:t>
            </a:r>
          </a:p>
          <a:p>
            <a:r>
              <a:rPr lang="en-US" sz="5600" dirty="0"/>
              <a:t>	Scores by web—FREE</a:t>
            </a:r>
          </a:p>
          <a:p>
            <a:r>
              <a:rPr lang="en-US" sz="5600" dirty="0"/>
              <a:t>	Scores by phone—$15.00 per </a:t>
            </a:r>
            <a:r>
              <a:rPr lang="en-US" sz="5600" dirty="0" smtClean="0"/>
              <a:t>call</a:t>
            </a:r>
          </a:p>
          <a:p>
            <a:endParaRPr lang="en-US" sz="5600" dirty="0"/>
          </a:p>
          <a:p>
            <a:endParaRPr lang="en-US" sz="5600" b="0" dirty="0"/>
          </a:p>
          <a:p>
            <a:pPr marL="0" indent="0">
              <a:buNone/>
            </a:pPr>
            <a:r>
              <a:rPr lang="en-US" sz="5600" dirty="0"/>
              <a:t> </a:t>
            </a:r>
          </a:p>
        </p:txBody>
      </p:sp>
    </p:spTree>
    <p:extLst>
      <p:ext uri="{BB962C8B-B14F-4D97-AF65-F5344CB8AC3E}">
        <p14:creationId xmlns:p14="http://schemas.microsoft.com/office/powerpoint/2010/main" val="27513697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ACT DATES</a:t>
            </a:r>
            <a:endParaRPr lang="en-US" dirty="0"/>
          </a:p>
        </p:txBody>
      </p:sp>
      <p:sp>
        <p:nvSpPr>
          <p:cNvPr id="3" name="Content Placeholder 2"/>
          <p:cNvSpPr>
            <a:spLocks noGrp="1"/>
          </p:cNvSpPr>
          <p:nvPr>
            <p:ph idx="1"/>
          </p:nvPr>
        </p:nvSpPr>
        <p:spPr>
          <a:xfrm>
            <a:off x="822960" y="1100628"/>
            <a:ext cx="7559040" cy="5833572"/>
          </a:xfrm>
        </p:spPr>
        <p:txBody>
          <a:bodyPr>
            <a:normAutofit fontScale="25000" lnSpcReduction="20000"/>
          </a:bodyPr>
          <a:lstStyle/>
          <a:p>
            <a:r>
              <a:rPr lang="en-US" sz="5500" dirty="0" smtClean="0"/>
              <a:t>                                                                               REGISTRATION              </a:t>
            </a:r>
            <a:r>
              <a:rPr lang="en-US" sz="5500" dirty="0"/>
              <a:t>LATE</a:t>
            </a:r>
          </a:p>
          <a:p>
            <a:r>
              <a:rPr lang="en-US" sz="5500" u="sng" dirty="0"/>
              <a:t>DATE			    	   DEADLINE	            DEADLINE                </a:t>
            </a:r>
            <a:endParaRPr lang="en-US" sz="5500" dirty="0"/>
          </a:p>
          <a:p>
            <a:r>
              <a:rPr lang="en-US" sz="5500" u="sng" dirty="0"/>
              <a:t> </a:t>
            </a:r>
            <a:endParaRPr lang="en-US" sz="5500" dirty="0"/>
          </a:p>
          <a:p>
            <a:pPr marL="0" indent="0">
              <a:buNone/>
            </a:pPr>
            <a:r>
              <a:rPr lang="en-US" sz="5500" b="1" dirty="0" smtClean="0"/>
              <a:t>October </a:t>
            </a:r>
            <a:r>
              <a:rPr lang="en-US" sz="5500" b="1" dirty="0"/>
              <a:t>26</a:t>
            </a:r>
            <a:r>
              <a:rPr lang="en-US" sz="5500" dirty="0"/>
              <a:t>		               </a:t>
            </a:r>
            <a:r>
              <a:rPr lang="en-US" sz="5500" dirty="0" smtClean="0"/>
              <a:t>	        September </a:t>
            </a:r>
            <a:r>
              <a:rPr lang="en-US" sz="5500" dirty="0"/>
              <a:t>27             Sept. 28-Oct 11 	  	          </a:t>
            </a:r>
          </a:p>
          <a:p>
            <a:r>
              <a:rPr lang="en-US" sz="5500" b="1" dirty="0"/>
              <a:t>December 14</a:t>
            </a:r>
            <a:r>
              <a:rPr lang="en-US" sz="5500" dirty="0"/>
              <a:t>		         </a:t>
            </a:r>
            <a:r>
              <a:rPr lang="en-US" sz="5500" dirty="0" smtClean="0"/>
              <a:t>November </a:t>
            </a:r>
            <a:r>
              <a:rPr lang="en-US" sz="5500" dirty="0"/>
              <a:t>8               </a:t>
            </a:r>
            <a:r>
              <a:rPr lang="en-US" sz="5500" dirty="0" smtClean="0"/>
              <a:t> Nov </a:t>
            </a:r>
            <a:r>
              <a:rPr lang="en-US" sz="5500" dirty="0"/>
              <a:t>9-22  	  	          </a:t>
            </a:r>
          </a:p>
          <a:p>
            <a:r>
              <a:rPr lang="en-US" sz="5500" b="1" dirty="0"/>
              <a:t>February 8</a:t>
            </a:r>
            <a:r>
              <a:rPr lang="en-US" sz="5500" dirty="0"/>
              <a:t>		              </a:t>
            </a:r>
            <a:r>
              <a:rPr lang="en-US" sz="5500" dirty="0" smtClean="0"/>
              <a:t>               January </a:t>
            </a:r>
            <a:r>
              <a:rPr lang="en-US" sz="5500" dirty="0"/>
              <a:t>10                </a:t>
            </a:r>
            <a:r>
              <a:rPr lang="en-US" sz="5500" dirty="0" smtClean="0"/>
              <a:t>   Jan </a:t>
            </a:r>
            <a:r>
              <a:rPr lang="en-US" sz="5500" dirty="0"/>
              <a:t>11-24  	  	          </a:t>
            </a:r>
          </a:p>
          <a:p>
            <a:r>
              <a:rPr lang="en-US" sz="5500" b="1" dirty="0"/>
              <a:t>April 12                                         </a:t>
            </a:r>
            <a:r>
              <a:rPr lang="en-US" sz="5500" b="1" dirty="0" smtClean="0"/>
              <a:t>                </a:t>
            </a:r>
            <a:r>
              <a:rPr lang="en-US" sz="5500" dirty="0" smtClean="0"/>
              <a:t>March </a:t>
            </a:r>
            <a:r>
              <a:rPr lang="en-US" sz="5500" dirty="0"/>
              <a:t>7	     </a:t>
            </a:r>
            <a:r>
              <a:rPr lang="en-US" sz="5500" dirty="0" smtClean="0"/>
              <a:t>March </a:t>
            </a:r>
            <a:r>
              <a:rPr lang="en-US" sz="5500" dirty="0"/>
              <a:t>8-21  	  	</a:t>
            </a:r>
            <a:r>
              <a:rPr lang="en-US" sz="5500" dirty="0" smtClean="0"/>
              <a:t>         </a:t>
            </a:r>
            <a:endParaRPr lang="en-US" sz="5500" dirty="0"/>
          </a:p>
          <a:p>
            <a:pPr marL="0" indent="0">
              <a:buNone/>
            </a:pPr>
            <a:r>
              <a:rPr lang="en-US" sz="5500" b="1" dirty="0" smtClean="0"/>
              <a:t>June </a:t>
            </a:r>
            <a:r>
              <a:rPr lang="en-US" sz="5500" b="1" dirty="0"/>
              <a:t>14	</a:t>
            </a:r>
            <a:r>
              <a:rPr lang="en-US" sz="5500" dirty="0"/>
              <a:t>	      </a:t>
            </a:r>
            <a:r>
              <a:rPr lang="en-US" sz="5500" dirty="0" smtClean="0"/>
              <a:t>                        May </a:t>
            </a:r>
            <a:r>
              <a:rPr lang="en-US" sz="5500" dirty="0"/>
              <a:t>9                        </a:t>
            </a:r>
            <a:r>
              <a:rPr lang="en-US" sz="5500" dirty="0" smtClean="0"/>
              <a:t>   May 10-23 </a:t>
            </a:r>
            <a:r>
              <a:rPr lang="en-US" sz="5500" dirty="0"/>
              <a:t>	  	          </a:t>
            </a:r>
          </a:p>
          <a:p>
            <a:r>
              <a:rPr lang="en-US" sz="5500" dirty="0"/>
              <a:t> </a:t>
            </a:r>
          </a:p>
          <a:p>
            <a:r>
              <a:rPr lang="en-US" sz="5500" b="1" u="sng" dirty="0" smtClean="0"/>
              <a:t>FEES</a:t>
            </a:r>
            <a:r>
              <a:rPr lang="en-US" sz="5500" b="1" u="sng" dirty="0"/>
              <a:t>:</a:t>
            </a:r>
            <a:endParaRPr lang="en-US" sz="5500" dirty="0"/>
          </a:p>
          <a:p>
            <a:r>
              <a:rPr lang="en-US" sz="5500" dirty="0"/>
              <a:t> </a:t>
            </a:r>
          </a:p>
          <a:p>
            <a:r>
              <a:rPr lang="en-US" sz="5500" dirty="0"/>
              <a:t>Basic Registration Fee—$36.50</a:t>
            </a:r>
          </a:p>
          <a:p>
            <a:r>
              <a:rPr lang="en-US" sz="5500" dirty="0"/>
              <a:t>Optional Writing Test—$16.00 (additional)</a:t>
            </a:r>
          </a:p>
          <a:p>
            <a:r>
              <a:rPr lang="en-US" sz="5500" dirty="0"/>
              <a:t>Late Registration—$23.00 (additional)</a:t>
            </a:r>
          </a:p>
          <a:p>
            <a:r>
              <a:rPr lang="en-US" sz="5500" dirty="0"/>
              <a:t>Re-registration by phone—$14.00 (additional)</a:t>
            </a:r>
          </a:p>
          <a:p>
            <a:r>
              <a:rPr lang="en-US" sz="5500" dirty="0"/>
              <a:t>Change of date—$22.00 (additional)</a:t>
            </a:r>
          </a:p>
          <a:p>
            <a:r>
              <a:rPr lang="en-US" sz="5500" dirty="0"/>
              <a:t>Change of center but same date—$22.00 (additional)</a:t>
            </a:r>
          </a:p>
          <a:p>
            <a:r>
              <a:rPr lang="en-US" sz="5500" dirty="0"/>
              <a:t>Standby testing fee—$45.00 (additional</a:t>
            </a:r>
            <a:r>
              <a:rPr lang="en-US" sz="5500" dirty="0" smtClean="0"/>
              <a:t>)</a:t>
            </a:r>
            <a:r>
              <a:rPr lang="en-US" sz="5500" dirty="0"/>
              <a:t> </a:t>
            </a:r>
          </a:p>
          <a:p>
            <a:r>
              <a:rPr lang="en-US" sz="5500" dirty="0" smtClean="0"/>
              <a:t>Up </a:t>
            </a:r>
            <a:r>
              <a:rPr lang="en-US" sz="5500" dirty="0"/>
              <a:t>to four free score reports sent to colleges </a:t>
            </a:r>
            <a:endParaRPr lang="en-US" sz="5500" dirty="0" smtClean="0"/>
          </a:p>
          <a:p>
            <a:endParaRPr lang="en-US" sz="5500" dirty="0"/>
          </a:p>
          <a:p>
            <a:pPr marL="0" indent="0">
              <a:buNone/>
            </a:pPr>
            <a:r>
              <a:rPr lang="en-US" sz="5500" b="1" dirty="0"/>
              <a:t> </a:t>
            </a:r>
            <a:r>
              <a:rPr lang="en-US" sz="5500" b="1" dirty="0" smtClean="0"/>
              <a:t>        WWW.ACTSTUDENT.ORG</a:t>
            </a:r>
          </a:p>
          <a:p>
            <a:pPr marL="0" indent="0">
              <a:buNone/>
            </a:pPr>
            <a:endParaRPr lang="en-US" sz="5500" dirty="0"/>
          </a:p>
          <a:p>
            <a:endParaRPr lang="en-US" dirty="0"/>
          </a:p>
        </p:txBody>
      </p:sp>
    </p:spTree>
    <p:extLst>
      <p:ext uri="{BB962C8B-B14F-4D97-AF65-F5344CB8AC3E}">
        <p14:creationId xmlns:p14="http://schemas.microsoft.com/office/powerpoint/2010/main" val="6418400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3556" y="152400"/>
            <a:ext cx="8305800" cy="685800"/>
          </a:xfrm>
        </p:spPr>
        <p:txBody>
          <a:bodyPr>
            <a:normAutofit fontScale="90000"/>
          </a:bodyPr>
          <a:lstStyle/>
          <a:p>
            <a:pPr algn="ctr"/>
            <a:r>
              <a:rPr lang="en-US" dirty="0" smtClean="0"/>
              <a:t/>
            </a:r>
            <a:br>
              <a:rPr lang="en-US" dirty="0" smtClean="0"/>
            </a:br>
            <a:r>
              <a:rPr lang="en-US" sz="3100" dirty="0" smtClean="0"/>
              <a:t>SAT vs. ACT</a:t>
            </a:r>
            <a:r>
              <a:rPr lang="en-US" sz="3100" dirty="0"/>
              <a:t> </a:t>
            </a:r>
            <a:br>
              <a:rPr lang="en-US" sz="3100" dirty="0"/>
            </a:br>
            <a:endParaRPr lang="en-US" sz="3100"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946089769"/>
              </p:ext>
            </p:extLst>
          </p:nvPr>
        </p:nvGraphicFramePr>
        <p:xfrm>
          <a:off x="1066800" y="1143000"/>
          <a:ext cx="7620000" cy="5515000"/>
        </p:xfrm>
        <a:graphic>
          <a:graphicData uri="http://schemas.openxmlformats.org/drawingml/2006/table">
            <a:tbl>
              <a:tblPr/>
              <a:tblGrid>
                <a:gridCol w="7620000"/>
              </a:tblGrid>
              <a:tr h="451528">
                <a:tc>
                  <a:txBody>
                    <a:bodyPr/>
                    <a:lstStyle/>
                    <a:p>
                      <a:pPr marR="0" indent="0" algn="l" rtl="0">
                        <a:spcBef>
                          <a:spcPts val="0"/>
                        </a:spcBef>
                        <a:spcAft>
                          <a:spcPts val="0"/>
                        </a:spcAft>
                      </a:pPr>
                      <a:r>
                        <a:rPr lang="en-US" sz="1600" kern="1400" dirty="0">
                          <a:solidFill>
                            <a:srgbClr val="000000"/>
                          </a:solidFill>
                          <a:effectLst/>
                          <a:latin typeface="Times New Roman"/>
                        </a:rPr>
                        <a:t>1. Prepare for the SAT and ACT by taking </a:t>
                      </a:r>
                      <a:r>
                        <a:rPr lang="en-US" sz="1600" b="1" kern="1400" dirty="0">
                          <a:solidFill>
                            <a:srgbClr val="000000"/>
                          </a:solidFill>
                          <a:effectLst/>
                          <a:latin typeface="Times New Roman"/>
                        </a:rPr>
                        <a:t>rigorous academic courses</a:t>
                      </a:r>
                      <a:r>
                        <a:rPr lang="en-US" sz="1600" kern="1400" dirty="0">
                          <a:solidFill>
                            <a:srgbClr val="000000"/>
                          </a:solidFill>
                          <a:effectLst/>
                          <a:latin typeface="Times New Roman"/>
                        </a:rPr>
                        <a:t> in middle and high school.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3103">
                <a:tc>
                  <a:txBody>
                    <a:bodyPr/>
                    <a:lstStyle/>
                    <a:p>
                      <a:pPr marR="0" indent="0" algn="l" rtl="0">
                        <a:spcBef>
                          <a:spcPts val="0"/>
                        </a:spcBef>
                        <a:spcAft>
                          <a:spcPts val="0"/>
                        </a:spcAft>
                      </a:pPr>
                      <a:r>
                        <a:rPr lang="en-US" sz="1600" kern="1400" dirty="0">
                          <a:solidFill>
                            <a:srgbClr val="000000"/>
                          </a:solidFill>
                          <a:effectLst/>
                          <a:latin typeface="Times New Roman"/>
                        </a:rPr>
                        <a:t>2. Colleges accept both the SAT and the ACT, and treat them both equally—the best test for the student is the one on which he/she performs the best.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6238">
                <a:tc>
                  <a:txBody>
                    <a:bodyPr/>
                    <a:lstStyle/>
                    <a:p>
                      <a:pPr marR="0" indent="0" algn="l" rtl="0">
                        <a:spcBef>
                          <a:spcPts val="0"/>
                        </a:spcBef>
                        <a:spcAft>
                          <a:spcPts val="0"/>
                        </a:spcAft>
                      </a:pPr>
                      <a:r>
                        <a:rPr lang="en-US" sz="1600" kern="1400" dirty="0">
                          <a:solidFill>
                            <a:srgbClr val="000000"/>
                          </a:solidFill>
                          <a:effectLst/>
                          <a:latin typeface="Times New Roman"/>
                        </a:rPr>
                        <a:t>3. Students who plan to attend a two-year college (like Midlands Technical College) do NOT need to take the ACT or the SAT. They should take either the ASSET or the COMPASS assessments, which are both FREE.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3103">
                <a:tc>
                  <a:txBody>
                    <a:bodyPr/>
                    <a:lstStyle/>
                    <a:p>
                      <a:pPr marR="0" indent="0" algn="l" rtl="0">
                        <a:spcBef>
                          <a:spcPts val="0"/>
                        </a:spcBef>
                        <a:spcAft>
                          <a:spcPts val="0"/>
                        </a:spcAft>
                      </a:pPr>
                      <a:r>
                        <a:rPr lang="en-US" sz="1600" kern="1400">
                          <a:solidFill>
                            <a:srgbClr val="000000"/>
                          </a:solidFill>
                          <a:effectLst/>
                          <a:latin typeface="Times New Roman"/>
                        </a:rPr>
                        <a:t>4. Taking the PSAT (Practice SAT) and the PLAN (practice ACT) in 10</a:t>
                      </a:r>
                      <a:r>
                        <a:rPr lang="en-US" sz="1600" kern="1400" baseline="30000">
                          <a:solidFill>
                            <a:srgbClr val="000000"/>
                          </a:solidFill>
                          <a:effectLst/>
                          <a:latin typeface="Times New Roman"/>
                        </a:rPr>
                        <a:t>th</a:t>
                      </a:r>
                      <a:r>
                        <a:rPr lang="en-US" sz="1600" kern="1400">
                          <a:solidFill>
                            <a:srgbClr val="000000"/>
                          </a:solidFill>
                          <a:effectLst/>
                          <a:latin typeface="Times New Roman"/>
                        </a:rPr>
                        <a:t> grade will help students determine which test is right for them.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3103">
                <a:tc>
                  <a:txBody>
                    <a:bodyPr/>
                    <a:lstStyle/>
                    <a:p>
                      <a:pPr marR="0" indent="0" algn="l" rtl="0">
                        <a:spcBef>
                          <a:spcPts val="0"/>
                        </a:spcBef>
                        <a:spcAft>
                          <a:spcPts val="0"/>
                        </a:spcAft>
                      </a:pPr>
                      <a:r>
                        <a:rPr lang="en-US" sz="1600" kern="1400" dirty="0">
                          <a:solidFill>
                            <a:srgbClr val="000000"/>
                          </a:solidFill>
                          <a:effectLst/>
                          <a:latin typeface="Times New Roman"/>
                        </a:rPr>
                        <a:t>5. Students should take the ACT or SAT for the first time in the </a:t>
                      </a:r>
                      <a:r>
                        <a:rPr lang="en-US" sz="1600" b="1" kern="1400" dirty="0">
                          <a:solidFill>
                            <a:srgbClr val="000000"/>
                          </a:solidFill>
                          <a:effectLst/>
                          <a:latin typeface="Times New Roman"/>
                        </a:rPr>
                        <a:t>spring of 11</a:t>
                      </a:r>
                      <a:r>
                        <a:rPr lang="en-US" sz="1600" b="1" kern="1400" baseline="30000" dirty="0">
                          <a:solidFill>
                            <a:srgbClr val="000000"/>
                          </a:solidFill>
                          <a:effectLst/>
                          <a:latin typeface="Times New Roman"/>
                        </a:rPr>
                        <a:t>th</a:t>
                      </a:r>
                      <a:r>
                        <a:rPr lang="en-US" sz="1600" b="1" kern="1400" dirty="0">
                          <a:solidFill>
                            <a:srgbClr val="000000"/>
                          </a:solidFill>
                          <a:effectLst/>
                          <a:latin typeface="Times New Roman"/>
                        </a:rPr>
                        <a:t> grade</a:t>
                      </a:r>
                      <a:r>
                        <a:rPr lang="en-US" sz="1600" kern="1400" dirty="0">
                          <a:solidFill>
                            <a:srgbClr val="000000"/>
                          </a:solidFill>
                          <a:effectLst/>
                          <a:latin typeface="Times New Roman"/>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3103">
                <a:tc>
                  <a:txBody>
                    <a:bodyPr/>
                    <a:lstStyle/>
                    <a:p>
                      <a:pPr marR="0" indent="0" algn="l" rtl="0">
                        <a:spcBef>
                          <a:spcPts val="0"/>
                        </a:spcBef>
                        <a:spcAft>
                          <a:spcPts val="0"/>
                        </a:spcAft>
                      </a:pPr>
                      <a:r>
                        <a:rPr lang="en-US" sz="1600" kern="1400">
                          <a:solidFill>
                            <a:srgbClr val="000000"/>
                          </a:solidFill>
                          <a:effectLst/>
                          <a:latin typeface="Times New Roman"/>
                        </a:rPr>
                        <a:t>6. Students should take the ACT or SAT </a:t>
                      </a:r>
                      <a:r>
                        <a:rPr lang="en-US" sz="1600" b="1" kern="1400">
                          <a:solidFill>
                            <a:srgbClr val="000000"/>
                          </a:solidFill>
                          <a:effectLst/>
                          <a:latin typeface="Times New Roman"/>
                        </a:rPr>
                        <a:t>at least twice</a:t>
                      </a:r>
                      <a:r>
                        <a:rPr lang="en-US" sz="1600" kern="1400">
                          <a:solidFill>
                            <a:srgbClr val="000000"/>
                          </a:solidFill>
                          <a:effectLst/>
                          <a:latin typeface="Times New Roman"/>
                        </a:rPr>
                        <a:t> to achieve the highest possible score.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3103">
                <a:tc>
                  <a:txBody>
                    <a:bodyPr/>
                    <a:lstStyle/>
                    <a:p>
                      <a:pPr marR="0" indent="0" algn="l" rtl="0">
                        <a:spcBef>
                          <a:spcPts val="0"/>
                        </a:spcBef>
                        <a:spcAft>
                          <a:spcPts val="0"/>
                        </a:spcAft>
                      </a:pPr>
                      <a:r>
                        <a:rPr lang="en-US" sz="1600" kern="1400">
                          <a:solidFill>
                            <a:srgbClr val="000000"/>
                          </a:solidFill>
                          <a:effectLst/>
                          <a:latin typeface="Times New Roman"/>
                        </a:rPr>
                        <a:t>7. Parents and students should review their results from PSAT, PLAN, and ACT/SAT with their Guidance Counselor to determine which test is the right fit for them.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6238">
                <a:tc>
                  <a:txBody>
                    <a:bodyPr/>
                    <a:lstStyle/>
                    <a:p>
                      <a:pPr marR="0" indent="0" algn="l" rtl="0">
                        <a:spcBef>
                          <a:spcPts val="0"/>
                        </a:spcBef>
                        <a:spcAft>
                          <a:spcPts val="0"/>
                        </a:spcAft>
                      </a:pPr>
                      <a:r>
                        <a:rPr lang="en-US" sz="1600" kern="1400">
                          <a:solidFill>
                            <a:srgbClr val="000000"/>
                          </a:solidFill>
                          <a:effectLst/>
                          <a:latin typeface="Times New Roman"/>
                        </a:rPr>
                        <a:t>8. Students should take advantage of </a:t>
                      </a:r>
                      <a:r>
                        <a:rPr lang="en-US" sz="1600" b="1" kern="1400">
                          <a:solidFill>
                            <a:srgbClr val="000000"/>
                          </a:solidFill>
                          <a:effectLst/>
                          <a:latin typeface="Times New Roman"/>
                        </a:rPr>
                        <a:t>test prep and practice</a:t>
                      </a:r>
                      <a:r>
                        <a:rPr lang="en-US" sz="1600" kern="1400">
                          <a:solidFill>
                            <a:srgbClr val="000000"/>
                          </a:solidFill>
                          <a:effectLst/>
                          <a:latin typeface="Times New Roman"/>
                        </a:rPr>
                        <a:t> opportunities offered throughout the year by BHS. Contact your College Information Specialist for more information.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3103">
                <a:tc>
                  <a:txBody>
                    <a:bodyPr/>
                    <a:lstStyle/>
                    <a:p>
                      <a:pPr marR="0" indent="0" algn="l" rtl="0">
                        <a:spcBef>
                          <a:spcPts val="0"/>
                        </a:spcBef>
                        <a:spcAft>
                          <a:spcPts val="0"/>
                        </a:spcAft>
                      </a:pPr>
                      <a:r>
                        <a:rPr lang="en-US" sz="1600" kern="1400">
                          <a:solidFill>
                            <a:srgbClr val="000000"/>
                          </a:solidFill>
                          <a:effectLst/>
                          <a:latin typeface="Times New Roman"/>
                        </a:rPr>
                        <a:t>9. Parents should attend their child’s IGP (Individual Graduation Plan) Conferences, held every year of high school.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2777">
                <a:tc>
                  <a:txBody>
                    <a:bodyPr/>
                    <a:lstStyle/>
                    <a:p>
                      <a:pPr marR="0" indent="0" algn="l" rtl="0">
                        <a:lnSpc>
                          <a:spcPct val="114000"/>
                        </a:lnSpc>
                        <a:spcBef>
                          <a:spcPts val="0"/>
                        </a:spcBef>
                        <a:spcAft>
                          <a:spcPts val="0"/>
                        </a:spcAft>
                      </a:pPr>
                      <a:r>
                        <a:rPr lang="en-US" sz="1600" kern="1400" dirty="0">
                          <a:solidFill>
                            <a:srgbClr val="000000"/>
                          </a:solidFill>
                          <a:effectLst/>
                          <a:latin typeface="Times New Roman"/>
                        </a:rPr>
                        <a:t>10. To register for these tests or to learn more about them, refer to </a:t>
                      </a:r>
                      <a:r>
                        <a:rPr lang="en-US" sz="1600" b="1" kern="1400" dirty="0">
                          <a:solidFill>
                            <a:srgbClr val="000000"/>
                          </a:solidFill>
                          <a:effectLst/>
                          <a:latin typeface="Times New Roman"/>
                        </a:rPr>
                        <a:t>collegeboard.org</a:t>
                      </a:r>
                      <a:r>
                        <a:rPr lang="en-US" sz="1600" kern="1400" dirty="0">
                          <a:solidFill>
                            <a:srgbClr val="000000"/>
                          </a:solidFill>
                          <a:effectLst/>
                          <a:latin typeface="Times New Roman"/>
                        </a:rPr>
                        <a:t> (SAT) and </a:t>
                      </a:r>
                      <a:r>
                        <a:rPr lang="en-US" sz="1600" b="1" kern="1400" dirty="0">
                          <a:solidFill>
                            <a:srgbClr val="000000"/>
                          </a:solidFill>
                          <a:effectLst/>
                          <a:latin typeface="Times New Roman"/>
                        </a:rPr>
                        <a:t>actstudent.org </a:t>
                      </a:r>
                      <a:r>
                        <a:rPr lang="en-US" sz="1600" kern="1400" dirty="0">
                          <a:solidFill>
                            <a:srgbClr val="000000"/>
                          </a:solidFill>
                          <a:effectLst/>
                          <a:latin typeface="Times New Roman"/>
                        </a:rPr>
                        <a:t>(ACT)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Control 1"/>
          <p:cNvSpPr>
            <a:spLocks noChangeArrowheads="1" noChangeShapeType="1"/>
          </p:cNvSpPr>
          <p:nvPr/>
        </p:nvSpPr>
        <p:spPr bwMode="auto">
          <a:xfrm>
            <a:off x="2997200" y="2160588"/>
            <a:ext cx="4548188" cy="5480050"/>
          </a:xfrm>
          <a:prstGeom prst="rect">
            <a:avLst/>
          </a:prstGeom>
          <a:noFill/>
          <a:ln>
            <a:noFill/>
          </a:ln>
          <a:effectLst/>
          <a:extLst>
            <a:ext uri="{91240B29-F687-4F45-9708-019B960494DF}">
              <a14:hiddenLine xmlns:a14="http://schemas.microsoft.com/office/drawing/2010/main" w="9525" algn="in">
                <a:no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0" tIns="0" rIns="0" bIns="0" numCol="1" anchor="t" anchorCtr="0" compatLnSpc="1">
            <a:prstTxWarp prst="textNoShape">
              <a:avLst/>
            </a:prstTxWarp>
          </a:bodyPr>
          <a:lstStyle/>
          <a:p>
            <a:endParaRPr lang="en-US"/>
          </a:p>
        </p:txBody>
      </p:sp>
      <p:sp>
        <p:nvSpPr>
          <p:cNvPr id="8" name="Control 2"/>
          <p:cNvSpPr>
            <a:spLocks noChangeArrowheads="1" noChangeShapeType="1"/>
          </p:cNvSpPr>
          <p:nvPr/>
        </p:nvSpPr>
        <p:spPr bwMode="auto">
          <a:xfrm>
            <a:off x="2312988" y="3568700"/>
            <a:ext cx="4706937" cy="3848100"/>
          </a:xfrm>
          <a:prstGeom prst="rect">
            <a:avLst/>
          </a:prstGeom>
          <a:noFill/>
          <a:ln>
            <a:noFill/>
          </a:ln>
          <a:effectLst/>
          <a:extLst>
            <a:ext uri="{91240B29-F687-4F45-9708-019B960494DF}">
              <a14:hiddenLine xmlns:a14="http://schemas.microsoft.com/office/drawing/2010/main" w="9525" algn="in">
                <a:no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0" tIns="0" rIns="0" bIns="0" numCol="1" anchor="t" anchorCtr="0" compatLnSpc="1">
            <a:prstTxWarp prst="textNoShape">
              <a:avLst/>
            </a:prstTxWarp>
          </a:bodyPr>
          <a:lstStyle/>
          <a:p>
            <a:endParaRPr lang="en-US"/>
          </a:p>
        </p:txBody>
      </p:sp>
    </p:spTree>
    <p:extLst>
      <p:ext uri="{BB962C8B-B14F-4D97-AF65-F5344CB8AC3E}">
        <p14:creationId xmlns:p14="http://schemas.microsoft.com/office/powerpoint/2010/main" val="11579429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School Counselors</a:t>
            </a:r>
            <a:endParaRPr lang="en-US" dirty="0"/>
          </a:p>
        </p:txBody>
      </p:sp>
      <p:sp>
        <p:nvSpPr>
          <p:cNvPr id="3" name="Content Placeholder 2"/>
          <p:cNvSpPr>
            <a:spLocks noGrp="1"/>
          </p:cNvSpPr>
          <p:nvPr>
            <p:ph idx="1"/>
          </p:nvPr>
        </p:nvSpPr>
        <p:spPr/>
        <p:txBody>
          <a:bodyPr>
            <a:normAutofit fontScale="77500" lnSpcReduction="20000"/>
          </a:bodyPr>
          <a:lstStyle/>
          <a:p>
            <a:pPr marL="137160" indent="0" algn="ctr">
              <a:buNone/>
            </a:pPr>
            <a:r>
              <a:rPr lang="en-US" dirty="0" smtClean="0"/>
              <a:t>House 1-Future Vision</a:t>
            </a:r>
          </a:p>
          <a:p>
            <a:pPr marL="137160" indent="0" algn="ctr">
              <a:buNone/>
            </a:pPr>
            <a:r>
              <a:rPr lang="en-US" dirty="0" smtClean="0"/>
              <a:t>Dr. </a:t>
            </a:r>
            <a:r>
              <a:rPr lang="en-US" dirty="0" err="1" smtClean="0"/>
              <a:t>LaShawn</a:t>
            </a:r>
            <a:r>
              <a:rPr lang="en-US" dirty="0" smtClean="0"/>
              <a:t> King</a:t>
            </a:r>
          </a:p>
          <a:p>
            <a:pPr marL="137160" indent="0" algn="ctr">
              <a:buNone/>
            </a:pPr>
            <a:endParaRPr lang="en-US" dirty="0" smtClean="0"/>
          </a:p>
          <a:p>
            <a:pPr marL="137160" indent="0" algn="ctr">
              <a:buNone/>
            </a:pPr>
            <a:r>
              <a:rPr lang="en-US" dirty="0" smtClean="0"/>
              <a:t>House 2-Blythewood by Design</a:t>
            </a:r>
          </a:p>
          <a:p>
            <a:pPr marL="137160" indent="0" algn="ctr">
              <a:buNone/>
            </a:pPr>
            <a:r>
              <a:rPr lang="en-US" dirty="0" smtClean="0"/>
              <a:t>Ms. Carol McGregor</a:t>
            </a:r>
          </a:p>
          <a:p>
            <a:pPr marL="137160" indent="0" algn="ctr">
              <a:buNone/>
            </a:pPr>
            <a:endParaRPr lang="en-US" dirty="0" smtClean="0"/>
          </a:p>
          <a:p>
            <a:pPr marL="137160" indent="0" algn="ctr">
              <a:buNone/>
            </a:pPr>
            <a:r>
              <a:rPr lang="en-US" dirty="0" smtClean="0"/>
              <a:t>House 3-Global Society</a:t>
            </a:r>
          </a:p>
          <a:p>
            <a:pPr marL="137160" indent="0" algn="ctr">
              <a:buNone/>
            </a:pPr>
            <a:r>
              <a:rPr lang="en-US" dirty="0" smtClean="0"/>
              <a:t>Ms. Felicia Daniels</a:t>
            </a:r>
          </a:p>
          <a:p>
            <a:pPr marL="137160" indent="0" algn="ctr">
              <a:buNone/>
            </a:pPr>
            <a:endParaRPr lang="en-US" dirty="0" smtClean="0"/>
          </a:p>
          <a:p>
            <a:pPr marL="137160" indent="0" algn="ctr">
              <a:buNone/>
            </a:pPr>
            <a:r>
              <a:rPr lang="en-US" dirty="0" smtClean="0"/>
              <a:t>House 4-Emerging Technologies</a:t>
            </a:r>
          </a:p>
          <a:p>
            <a:pPr marL="137160" indent="0" algn="ctr">
              <a:buNone/>
            </a:pPr>
            <a:r>
              <a:rPr lang="en-US" dirty="0" smtClean="0"/>
              <a:t>Mrs. </a:t>
            </a:r>
            <a:r>
              <a:rPr lang="en-US" dirty="0" err="1" smtClean="0"/>
              <a:t>Xyreese</a:t>
            </a:r>
            <a:r>
              <a:rPr lang="en-US" dirty="0" smtClean="0"/>
              <a:t> Trapp</a:t>
            </a:r>
          </a:p>
          <a:p>
            <a:pPr marL="137160" indent="0" algn="ctr">
              <a:buNone/>
            </a:pPr>
            <a:endParaRPr lang="en-US" dirty="0" smtClean="0"/>
          </a:p>
          <a:p>
            <a:pPr marL="137160" indent="0" algn="ctr">
              <a:buNone/>
            </a:pPr>
            <a:r>
              <a:rPr lang="en-US" dirty="0" smtClean="0"/>
              <a:t>Director of Guidance</a:t>
            </a:r>
          </a:p>
          <a:p>
            <a:pPr marL="137160" indent="0" algn="ctr">
              <a:buNone/>
            </a:pPr>
            <a:r>
              <a:rPr lang="en-US" dirty="0" smtClean="0"/>
              <a:t>Ms. </a:t>
            </a:r>
            <a:r>
              <a:rPr lang="en-US" dirty="0" err="1" smtClean="0"/>
              <a:t>Sharlene</a:t>
            </a:r>
            <a:r>
              <a:rPr lang="en-US" dirty="0" smtClean="0"/>
              <a:t> </a:t>
            </a:r>
            <a:r>
              <a:rPr lang="en-US" dirty="0" err="1" smtClean="0"/>
              <a:t>Drakeford</a:t>
            </a:r>
            <a:endParaRPr lang="en-US" dirty="0" smtClean="0"/>
          </a:p>
          <a:p>
            <a:endParaRPr lang="en-US" dirty="0"/>
          </a:p>
        </p:txBody>
      </p:sp>
    </p:spTree>
    <p:extLst>
      <p:ext uri="{BB962C8B-B14F-4D97-AF65-F5344CB8AC3E}">
        <p14:creationId xmlns:p14="http://schemas.microsoft.com/office/powerpoint/2010/main" val="11898931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Fee Waivers</a:t>
            </a:r>
            <a:endParaRPr lang="en-US" dirty="0"/>
          </a:p>
        </p:txBody>
      </p:sp>
      <p:sp>
        <p:nvSpPr>
          <p:cNvPr id="3" name="Content Placeholder 2"/>
          <p:cNvSpPr>
            <a:spLocks noGrp="1"/>
          </p:cNvSpPr>
          <p:nvPr>
            <p:ph idx="1"/>
          </p:nvPr>
        </p:nvSpPr>
        <p:spPr/>
        <p:txBody>
          <a:bodyPr/>
          <a:lstStyle/>
          <a:p>
            <a:pPr marL="0" lvl="0" indent="0">
              <a:buNone/>
            </a:pPr>
            <a:r>
              <a:rPr lang="en-US" dirty="0" smtClean="0"/>
              <a:t>  </a:t>
            </a:r>
          </a:p>
          <a:p>
            <a:pPr marL="0" lvl="0" indent="0">
              <a:buNone/>
            </a:pPr>
            <a:endParaRPr lang="en-US" dirty="0"/>
          </a:p>
          <a:p>
            <a:pPr marL="0" lvl="0" indent="0">
              <a:buNone/>
            </a:pPr>
            <a:r>
              <a:rPr lang="en-US" dirty="0" smtClean="0"/>
              <a:t>Students approved for free or reduced lunch should also see Ms. Waugh in the Career Center to obtain fee waivers for applications and for SAT and/or ACT testing. (Cyber Center)</a:t>
            </a:r>
          </a:p>
          <a:p>
            <a:pPr marL="0" indent="0">
              <a:buNone/>
            </a:pPr>
            <a:endParaRPr lang="en-US" dirty="0" smtClean="0"/>
          </a:p>
          <a:p>
            <a:endParaRPr lang="en-US" dirty="0"/>
          </a:p>
        </p:txBody>
      </p:sp>
    </p:spTree>
    <p:extLst>
      <p:ext uri="{BB962C8B-B14F-4D97-AF65-F5344CB8AC3E}">
        <p14:creationId xmlns:p14="http://schemas.microsoft.com/office/powerpoint/2010/main" val="25794691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95400"/>
          </a:xfrm>
        </p:spPr>
        <p:txBody>
          <a:bodyPr>
            <a:normAutofit fontScale="90000"/>
          </a:bodyPr>
          <a:lstStyle/>
          <a:p>
            <a:pPr lvl="0" algn="ctr" fontAlgn="base">
              <a:spcAft>
                <a:spcPct val="0"/>
              </a:spcAft>
            </a:pPr>
            <a:r>
              <a:rPr kumimoji="0" lang="en-US" sz="2400" b="0" i="0" u="none" strike="noStrike" cap="none" normalizeH="0" baseline="0" dirty="0" smtClean="0">
                <a:ln>
                  <a:noFill/>
                </a:ln>
                <a:solidFill>
                  <a:srgbClr val="000000"/>
                </a:solidFill>
                <a:effectLst/>
                <a:latin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Arial" pitchFamily="34" charset="0"/>
                <a:cs typeface="Arial" pitchFamily="34" charset="0"/>
              </a:rPr>
              <a:t/>
            </a:r>
            <a:br>
              <a:rPr kumimoji="0" lang="en-US" sz="2400" b="0" i="0" u="none" strike="noStrike" cap="none" normalizeH="0" baseline="0" dirty="0" smtClean="0">
                <a:ln>
                  <a:noFill/>
                </a:ln>
                <a:solidFill>
                  <a:schemeClr val="tx1"/>
                </a:solidFill>
                <a:effectLst/>
                <a:latin typeface="Arial" pitchFamily="34" charset="0"/>
                <a:cs typeface="Arial" pitchFamily="34" charset="0"/>
              </a:rPr>
            </a:br>
            <a:r>
              <a:rPr kumimoji="0" lang="en-US" sz="3200" b="0" i="0" u="none" strike="noStrike" cap="none" normalizeH="0" baseline="0" dirty="0" smtClean="0">
                <a:ln>
                  <a:noFill/>
                </a:ln>
                <a:solidFill>
                  <a:srgbClr val="000000"/>
                </a:solidFill>
                <a:effectLst/>
                <a:latin typeface="Times New Roman" pitchFamily="18" charset="0"/>
                <a:cs typeface="Arial" pitchFamily="34" charset="0"/>
              </a:rPr>
              <a:t>What scores do SC colleges want on the ACT and SAT?</a:t>
            </a:r>
            <a:r>
              <a:rPr kumimoji="0" lang="en-US" sz="3200" b="0" i="0" u="none" strike="noStrike" cap="none" normalizeH="0" baseline="0" dirty="0" smtClean="0">
                <a:ln>
                  <a:noFill/>
                </a:ln>
                <a:solidFill>
                  <a:schemeClr val="tx1"/>
                </a:solidFill>
                <a:effectLst/>
                <a:latin typeface="Arial" pitchFamily="34" charset="0"/>
                <a:cs typeface="Arial" pitchFamily="34" charset="0"/>
              </a:rPr>
              <a:t/>
            </a:r>
            <a:br>
              <a:rPr kumimoji="0" lang="en-US" sz="3200" b="0" i="0" u="none" strike="noStrike" cap="none" normalizeH="0" baseline="0" dirty="0" smtClean="0">
                <a:ln>
                  <a:noFill/>
                </a:ln>
                <a:solidFill>
                  <a:schemeClr val="tx1"/>
                </a:solidFill>
                <a:effectLst/>
                <a:latin typeface="Arial" pitchFamily="34" charset="0"/>
                <a:cs typeface="Arial" pitchFamily="34" charset="0"/>
              </a:rPr>
            </a:br>
            <a:endParaRPr lang="en-US"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48611025"/>
              </p:ext>
            </p:extLst>
          </p:nvPr>
        </p:nvGraphicFramePr>
        <p:xfrm>
          <a:off x="1905000" y="1447800"/>
          <a:ext cx="5333999" cy="5288677"/>
        </p:xfrm>
        <a:graphic>
          <a:graphicData uri="http://schemas.openxmlformats.org/drawingml/2006/table">
            <a:tbl>
              <a:tblPr/>
              <a:tblGrid>
                <a:gridCol w="1852854"/>
                <a:gridCol w="1063000"/>
                <a:gridCol w="1296223"/>
                <a:gridCol w="1121922"/>
              </a:tblGrid>
              <a:tr h="1222827">
                <a:tc>
                  <a:txBody>
                    <a:bodyPr/>
                    <a:lstStyle/>
                    <a:p>
                      <a:pPr marR="0" indent="0" algn="ctr" rtl="0">
                        <a:spcBef>
                          <a:spcPts val="0"/>
                        </a:spcBef>
                        <a:spcAft>
                          <a:spcPts val="0"/>
                        </a:spcAft>
                      </a:pPr>
                      <a:endParaRPr lang="en-US" sz="1600" kern="1400" dirty="0" smtClean="0">
                        <a:solidFill>
                          <a:srgbClr val="000000"/>
                        </a:solidFill>
                        <a:effectLst/>
                        <a:latin typeface="Times New Roman"/>
                      </a:endParaRPr>
                    </a:p>
                    <a:p>
                      <a:pPr marR="0" indent="0" algn="ctr" rtl="0">
                        <a:spcBef>
                          <a:spcPts val="0"/>
                        </a:spcBef>
                        <a:spcAft>
                          <a:spcPts val="0"/>
                        </a:spcAft>
                      </a:pPr>
                      <a:endParaRPr lang="en-US" sz="1600" kern="1400" dirty="0" smtClean="0">
                        <a:solidFill>
                          <a:srgbClr val="000000"/>
                        </a:solidFill>
                        <a:effectLst/>
                        <a:latin typeface="Times New Roman"/>
                      </a:endParaRPr>
                    </a:p>
                    <a:p>
                      <a:pPr marR="0" indent="0" algn="ctr" rtl="0">
                        <a:spcBef>
                          <a:spcPts val="0"/>
                        </a:spcBef>
                        <a:spcAft>
                          <a:spcPts val="0"/>
                        </a:spcAft>
                      </a:pPr>
                      <a:r>
                        <a:rPr lang="en-US" sz="1600" b="1" kern="1400" dirty="0" smtClean="0">
                          <a:solidFill>
                            <a:srgbClr val="000000"/>
                          </a:solidFill>
                          <a:effectLst/>
                          <a:latin typeface="Times New Roman"/>
                        </a:rPr>
                        <a:t>College</a:t>
                      </a:r>
                      <a:endParaRPr lang="en-US" sz="1600" b="1" kern="1400" dirty="0">
                        <a:solidFill>
                          <a:srgbClr val="000000"/>
                        </a:solidFill>
                        <a:effectLst/>
                        <a:latin typeface="Times New Roman"/>
                      </a:endParaRPr>
                    </a:p>
                  </a:txBody>
                  <a:tcPr marL="60347" marR="603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spcBef>
                          <a:spcPts val="0"/>
                        </a:spcBef>
                        <a:spcAft>
                          <a:spcPts val="0"/>
                        </a:spcAft>
                      </a:pPr>
                      <a:r>
                        <a:rPr lang="en-US" sz="1600" kern="1400">
                          <a:solidFill>
                            <a:srgbClr val="000000"/>
                          </a:solidFill>
                          <a:effectLst/>
                          <a:latin typeface="Times New Roman"/>
                        </a:rPr>
                        <a:t> </a:t>
                      </a:r>
                    </a:p>
                    <a:p>
                      <a:pPr marR="0" indent="0" algn="ctr" rtl="0">
                        <a:spcBef>
                          <a:spcPts val="0"/>
                        </a:spcBef>
                        <a:spcAft>
                          <a:spcPts val="0"/>
                        </a:spcAft>
                      </a:pPr>
                      <a:r>
                        <a:rPr lang="en-US" sz="1600" b="1" kern="1400">
                          <a:solidFill>
                            <a:srgbClr val="000000"/>
                          </a:solidFill>
                          <a:effectLst/>
                          <a:latin typeface="Times New Roman"/>
                        </a:rPr>
                        <a:t>ACT </a:t>
                      </a:r>
                      <a:endParaRPr lang="en-US" sz="1600" kern="1400">
                        <a:solidFill>
                          <a:srgbClr val="000000"/>
                        </a:solidFill>
                        <a:effectLst/>
                        <a:latin typeface="Times New Roman"/>
                      </a:endParaRPr>
                    </a:p>
                    <a:p>
                      <a:pPr marR="0" indent="0" algn="ctr" rtl="0">
                        <a:spcBef>
                          <a:spcPts val="0"/>
                        </a:spcBef>
                        <a:spcAft>
                          <a:spcPts val="0"/>
                        </a:spcAft>
                      </a:pPr>
                      <a:r>
                        <a:rPr lang="en-US" sz="1600" b="1" kern="1400">
                          <a:solidFill>
                            <a:srgbClr val="000000"/>
                          </a:solidFill>
                          <a:effectLst/>
                          <a:latin typeface="Times New Roman"/>
                        </a:rPr>
                        <a:t>Composite Middle 50%</a:t>
                      </a:r>
                      <a:endParaRPr lang="en-US" sz="1600" kern="1400">
                        <a:solidFill>
                          <a:srgbClr val="000000"/>
                        </a:solidFill>
                        <a:effectLst/>
                        <a:latin typeface="Times New Roman"/>
                      </a:endParaRPr>
                    </a:p>
                  </a:txBody>
                  <a:tcPr marL="60347" marR="603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spcBef>
                          <a:spcPts val="0"/>
                        </a:spcBef>
                        <a:spcAft>
                          <a:spcPts val="0"/>
                        </a:spcAft>
                      </a:pPr>
                      <a:r>
                        <a:rPr lang="en-US" sz="1600" kern="1400">
                          <a:solidFill>
                            <a:srgbClr val="000000"/>
                          </a:solidFill>
                          <a:effectLst/>
                          <a:latin typeface="Times New Roman"/>
                        </a:rPr>
                        <a:t> </a:t>
                      </a:r>
                    </a:p>
                    <a:p>
                      <a:pPr marR="0" indent="0" algn="ctr" rtl="0">
                        <a:spcBef>
                          <a:spcPts val="0"/>
                        </a:spcBef>
                        <a:spcAft>
                          <a:spcPts val="0"/>
                        </a:spcAft>
                      </a:pPr>
                      <a:r>
                        <a:rPr lang="en-US" sz="1600" b="1" kern="1400">
                          <a:solidFill>
                            <a:srgbClr val="000000"/>
                          </a:solidFill>
                          <a:effectLst/>
                          <a:latin typeface="Times New Roman"/>
                        </a:rPr>
                        <a:t>SAT </a:t>
                      </a:r>
                      <a:endParaRPr lang="en-US" sz="1600" kern="1400">
                        <a:solidFill>
                          <a:srgbClr val="000000"/>
                        </a:solidFill>
                        <a:effectLst/>
                        <a:latin typeface="Times New Roman"/>
                      </a:endParaRPr>
                    </a:p>
                    <a:p>
                      <a:pPr marR="0" indent="0" algn="ctr" rtl="0">
                        <a:spcBef>
                          <a:spcPts val="0"/>
                        </a:spcBef>
                        <a:spcAft>
                          <a:spcPts val="0"/>
                        </a:spcAft>
                      </a:pPr>
                      <a:r>
                        <a:rPr lang="en-US" sz="1600" b="1" kern="1400">
                          <a:solidFill>
                            <a:srgbClr val="000000"/>
                          </a:solidFill>
                          <a:effectLst/>
                          <a:latin typeface="Times New Roman"/>
                        </a:rPr>
                        <a:t>Critical Reading</a:t>
                      </a:r>
                      <a:endParaRPr lang="en-US" sz="1600" kern="1400">
                        <a:solidFill>
                          <a:srgbClr val="000000"/>
                        </a:solidFill>
                        <a:effectLst/>
                        <a:latin typeface="Times New Roman"/>
                      </a:endParaRPr>
                    </a:p>
                    <a:p>
                      <a:pPr marR="0" indent="0" algn="ctr" rtl="0">
                        <a:spcBef>
                          <a:spcPts val="0"/>
                        </a:spcBef>
                        <a:spcAft>
                          <a:spcPts val="0"/>
                        </a:spcAft>
                      </a:pPr>
                      <a:r>
                        <a:rPr lang="en-US" sz="1600" b="1" kern="1400">
                          <a:solidFill>
                            <a:srgbClr val="000000"/>
                          </a:solidFill>
                          <a:effectLst/>
                          <a:latin typeface="Times New Roman"/>
                        </a:rPr>
                        <a:t>Middle 50%</a:t>
                      </a:r>
                      <a:endParaRPr lang="en-US" sz="1600" kern="1400">
                        <a:solidFill>
                          <a:srgbClr val="000000"/>
                        </a:solidFill>
                        <a:effectLst/>
                        <a:latin typeface="Times New Roman"/>
                      </a:endParaRPr>
                    </a:p>
                  </a:txBody>
                  <a:tcPr marL="60347" marR="603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spcBef>
                          <a:spcPts val="0"/>
                        </a:spcBef>
                        <a:spcAft>
                          <a:spcPts val="0"/>
                        </a:spcAft>
                      </a:pPr>
                      <a:r>
                        <a:rPr lang="en-US" sz="1600" kern="1400" dirty="0">
                          <a:solidFill>
                            <a:srgbClr val="000000"/>
                          </a:solidFill>
                          <a:effectLst/>
                          <a:latin typeface="Times New Roman"/>
                        </a:rPr>
                        <a:t> </a:t>
                      </a:r>
                    </a:p>
                    <a:p>
                      <a:pPr marR="0" indent="0" algn="ctr" rtl="0">
                        <a:spcBef>
                          <a:spcPts val="0"/>
                        </a:spcBef>
                        <a:spcAft>
                          <a:spcPts val="0"/>
                        </a:spcAft>
                      </a:pPr>
                      <a:r>
                        <a:rPr lang="en-US" sz="1600" b="1" kern="1400" dirty="0">
                          <a:solidFill>
                            <a:srgbClr val="000000"/>
                          </a:solidFill>
                          <a:effectLst/>
                          <a:latin typeface="Times New Roman"/>
                        </a:rPr>
                        <a:t>SAT Math</a:t>
                      </a:r>
                      <a:endParaRPr lang="en-US" sz="1600" kern="1400" dirty="0">
                        <a:solidFill>
                          <a:srgbClr val="000000"/>
                        </a:solidFill>
                        <a:effectLst/>
                        <a:latin typeface="Times New Roman"/>
                      </a:endParaRPr>
                    </a:p>
                    <a:p>
                      <a:pPr marR="0" indent="0" algn="ctr" rtl="0">
                        <a:spcBef>
                          <a:spcPts val="0"/>
                        </a:spcBef>
                        <a:spcAft>
                          <a:spcPts val="0"/>
                        </a:spcAft>
                      </a:pPr>
                      <a:r>
                        <a:rPr lang="en-US" sz="1600" b="1" kern="1400" dirty="0">
                          <a:solidFill>
                            <a:srgbClr val="000000"/>
                          </a:solidFill>
                          <a:effectLst/>
                          <a:latin typeface="Times New Roman"/>
                        </a:rPr>
                        <a:t>Middle 50%</a:t>
                      </a:r>
                      <a:endParaRPr lang="en-US" sz="1600" kern="1400" dirty="0">
                        <a:solidFill>
                          <a:srgbClr val="000000"/>
                        </a:solidFill>
                        <a:effectLst/>
                        <a:latin typeface="Times New Roman"/>
                      </a:endParaRPr>
                    </a:p>
                  </a:txBody>
                  <a:tcPr marL="60347" marR="603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4973">
                <a:tc>
                  <a:txBody>
                    <a:bodyPr/>
                    <a:lstStyle/>
                    <a:p>
                      <a:pPr marR="0" indent="0" algn="ctr" rtl="0">
                        <a:spcBef>
                          <a:spcPts val="0"/>
                        </a:spcBef>
                        <a:spcAft>
                          <a:spcPts val="0"/>
                        </a:spcAft>
                      </a:pPr>
                      <a:r>
                        <a:rPr lang="en-US" sz="1600" kern="1400" dirty="0">
                          <a:solidFill>
                            <a:srgbClr val="000000"/>
                          </a:solidFill>
                          <a:effectLst/>
                          <a:latin typeface="Times New Roman"/>
                        </a:rPr>
                        <a:t>The Citadel</a:t>
                      </a:r>
                    </a:p>
                  </a:txBody>
                  <a:tcPr marL="60347" marR="603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spcBef>
                          <a:spcPts val="0"/>
                        </a:spcBef>
                        <a:spcAft>
                          <a:spcPts val="0"/>
                        </a:spcAft>
                      </a:pPr>
                      <a:r>
                        <a:rPr lang="en-US" sz="1600" kern="1400">
                          <a:solidFill>
                            <a:srgbClr val="000000"/>
                          </a:solidFill>
                          <a:effectLst/>
                          <a:latin typeface="Times New Roman"/>
                        </a:rPr>
                        <a:t>21-25</a:t>
                      </a:r>
                    </a:p>
                  </a:txBody>
                  <a:tcPr marL="60347" marR="603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spcBef>
                          <a:spcPts val="0"/>
                        </a:spcBef>
                        <a:spcAft>
                          <a:spcPts val="0"/>
                        </a:spcAft>
                      </a:pPr>
                      <a:r>
                        <a:rPr lang="en-US" sz="1600" kern="1400">
                          <a:solidFill>
                            <a:srgbClr val="000000"/>
                          </a:solidFill>
                          <a:effectLst/>
                          <a:latin typeface="Times New Roman"/>
                        </a:rPr>
                        <a:t>480-590</a:t>
                      </a:r>
                    </a:p>
                  </a:txBody>
                  <a:tcPr marL="60347" marR="603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spcBef>
                          <a:spcPts val="0"/>
                        </a:spcBef>
                        <a:spcAft>
                          <a:spcPts val="0"/>
                        </a:spcAft>
                      </a:pPr>
                      <a:r>
                        <a:rPr lang="en-US" sz="1600" kern="1400">
                          <a:solidFill>
                            <a:srgbClr val="000000"/>
                          </a:solidFill>
                          <a:effectLst/>
                          <a:latin typeface="Times New Roman"/>
                        </a:rPr>
                        <a:t>500-600</a:t>
                      </a:r>
                    </a:p>
                  </a:txBody>
                  <a:tcPr marL="60347" marR="603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4900">
                <a:tc>
                  <a:txBody>
                    <a:bodyPr/>
                    <a:lstStyle/>
                    <a:p>
                      <a:pPr marR="0" indent="0" algn="ctr" rtl="0">
                        <a:spcBef>
                          <a:spcPts val="0"/>
                        </a:spcBef>
                        <a:spcAft>
                          <a:spcPts val="0"/>
                        </a:spcAft>
                      </a:pPr>
                      <a:r>
                        <a:rPr lang="en-US" sz="1600" kern="1400">
                          <a:solidFill>
                            <a:srgbClr val="000000"/>
                          </a:solidFill>
                          <a:effectLst/>
                          <a:latin typeface="Times New Roman"/>
                        </a:rPr>
                        <a:t>Clemson University</a:t>
                      </a:r>
                    </a:p>
                  </a:txBody>
                  <a:tcPr marL="60347" marR="603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spcBef>
                          <a:spcPts val="0"/>
                        </a:spcBef>
                        <a:spcAft>
                          <a:spcPts val="0"/>
                        </a:spcAft>
                      </a:pPr>
                      <a:r>
                        <a:rPr lang="en-US" sz="1600" kern="1400">
                          <a:solidFill>
                            <a:srgbClr val="000000"/>
                          </a:solidFill>
                          <a:effectLst/>
                          <a:latin typeface="Times New Roman"/>
                        </a:rPr>
                        <a:t>26-31</a:t>
                      </a:r>
                    </a:p>
                  </a:txBody>
                  <a:tcPr marL="60347" marR="603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spcBef>
                          <a:spcPts val="0"/>
                        </a:spcBef>
                        <a:spcAft>
                          <a:spcPts val="0"/>
                        </a:spcAft>
                      </a:pPr>
                      <a:r>
                        <a:rPr lang="en-US" sz="1600" kern="1400">
                          <a:solidFill>
                            <a:srgbClr val="000000"/>
                          </a:solidFill>
                          <a:effectLst/>
                          <a:latin typeface="Times New Roman"/>
                        </a:rPr>
                        <a:t>560-660</a:t>
                      </a:r>
                    </a:p>
                  </a:txBody>
                  <a:tcPr marL="60347" marR="603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spcBef>
                          <a:spcPts val="0"/>
                        </a:spcBef>
                        <a:spcAft>
                          <a:spcPts val="0"/>
                        </a:spcAft>
                      </a:pPr>
                      <a:r>
                        <a:rPr lang="en-US" sz="1600" kern="1400">
                          <a:solidFill>
                            <a:srgbClr val="000000"/>
                          </a:solidFill>
                          <a:effectLst/>
                          <a:latin typeface="Times New Roman"/>
                        </a:rPr>
                        <a:t>590-680</a:t>
                      </a:r>
                    </a:p>
                  </a:txBody>
                  <a:tcPr marL="60347" marR="603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2350">
                <a:tc>
                  <a:txBody>
                    <a:bodyPr/>
                    <a:lstStyle/>
                    <a:p>
                      <a:pPr marR="0" indent="0" algn="ctr" rtl="0">
                        <a:spcBef>
                          <a:spcPts val="0"/>
                        </a:spcBef>
                        <a:spcAft>
                          <a:spcPts val="0"/>
                        </a:spcAft>
                      </a:pPr>
                      <a:r>
                        <a:rPr lang="en-US" sz="1600" kern="1400">
                          <a:solidFill>
                            <a:srgbClr val="000000"/>
                          </a:solidFill>
                          <a:effectLst/>
                          <a:latin typeface="Times New Roman"/>
                        </a:rPr>
                        <a:t>Coastal Carolina University</a:t>
                      </a:r>
                    </a:p>
                  </a:txBody>
                  <a:tcPr marL="60347" marR="603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spcBef>
                          <a:spcPts val="0"/>
                        </a:spcBef>
                        <a:spcAft>
                          <a:spcPts val="0"/>
                        </a:spcAft>
                      </a:pPr>
                      <a:r>
                        <a:rPr lang="en-US" sz="1600" kern="1400">
                          <a:solidFill>
                            <a:srgbClr val="000000"/>
                          </a:solidFill>
                          <a:effectLst/>
                          <a:latin typeface="Times New Roman"/>
                        </a:rPr>
                        <a:t>19-23</a:t>
                      </a:r>
                    </a:p>
                  </a:txBody>
                  <a:tcPr marL="60347" marR="603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spcBef>
                          <a:spcPts val="0"/>
                        </a:spcBef>
                        <a:spcAft>
                          <a:spcPts val="0"/>
                        </a:spcAft>
                      </a:pPr>
                      <a:r>
                        <a:rPr lang="en-US" sz="1600" kern="1400">
                          <a:solidFill>
                            <a:srgbClr val="000000"/>
                          </a:solidFill>
                          <a:effectLst/>
                          <a:latin typeface="Times New Roman"/>
                        </a:rPr>
                        <a:t>450-530</a:t>
                      </a:r>
                    </a:p>
                  </a:txBody>
                  <a:tcPr marL="60347" marR="603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spcBef>
                          <a:spcPts val="0"/>
                        </a:spcBef>
                        <a:spcAft>
                          <a:spcPts val="0"/>
                        </a:spcAft>
                      </a:pPr>
                      <a:r>
                        <a:rPr lang="en-US" sz="1600" kern="1400">
                          <a:solidFill>
                            <a:srgbClr val="000000"/>
                          </a:solidFill>
                          <a:effectLst/>
                          <a:latin typeface="Times New Roman"/>
                        </a:rPr>
                        <a:t>460-550</a:t>
                      </a:r>
                    </a:p>
                  </a:txBody>
                  <a:tcPr marL="60347" marR="603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7445">
                <a:tc>
                  <a:txBody>
                    <a:bodyPr/>
                    <a:lstStyle/>
                    <a:p>
                      <a:pPr marR="0" indent="0" algn="ctr" rtl="0">
                        <a:spcBef>
                          <a:spcPts val="0"/>
                        </a:spcBef>
                        <a:spcAft>
                          <a:spcPts val="0"/>
                        </a:spcAft>
                      </a:pPr>
                      <a:r>
                        <a:rPr lang="en-US" sz="1600" kern="1400">
                          <a:solidFill>
                            <a:srgbClr val="000000"/>
                          </a:solidFill>
                          <a:effectLst/>
                          <a:latin typeface="Times New Roman"/>
                        </a:rPr>
                        <a:t>College of Charleston</a:t>
                      </a:r>
                    </a:p>
                  </a:txBody>
                  <a:tcPr marL="60347" marR="603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spcBef>
                          <a:spcPts val="0"/>
                        </a:spcBef>
                        <a:spcAft>
                          <a:spcPts val="0"/>
                        </a:spcAft>
                      </a:pPr>
                      <a:r>
                        <a:rPr lang="en-US" sz="1600" kern="1400">
                          <a:solidFill>
                            <a:srgbClr val="000000"/>
                          </a:solidFill>
                          <a:effectLst/>
                          <a:latin typeface="Times New Roman"/>
                        </a:rPr>
                        <a:t>23-27</a:t>
                      </a:r>
                    </a:p>
                  </a:txBody>
                  <a:tcPr marL="60347" marR="603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spcBef>
                          <a:spcPts val="0"/>
                        </a:spcBef>
                        <a:spcAft>
                          <a:spcPts val="0"/>
                        </a:spcAft>
                      </a:pPr>
                      <a:r>
                        <a:rPr lang="en-US" sz="1600" kern="1400">
                          <a:solidFill>
                            <a:srgbClr val="000000"/>
                          </a:solidFill>
                          <a:effectLst/>
                          <a:latin typeface="Times New Roman"/>
                        </a:rPr>
                        <a:t>550-650</a:t>
                      </a:r>
                    </a:p>
                  </a:txBody>
                  <a:tcPr marL="60347" marR="603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spcBef>
                          <a:spcPts val="0"/>
                        </a:spcBef>
                        <a:spcAft>
                          <a:spcPts val="0"/>
                        </a:spcAft>
                      </a:pPr>
                      <a:r>
                        <a:rPr lang="en-US" sz="1600" kern="1400">
                          <a:solidFill>
                            <a:srgbClr val="000000"/>
                          </a:solidFill>
                          <a:effectLst/>
                          <a:latin typeface="Times New Roman"/>
                        </a:rPr>
                        <a:t>560-650</a:t>
                      </a:r>
                    </a:p>
                  </a:txBody>
                  <a:tcPr marL="60347" marR="603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7445">
                <a:tc>
                  <a:txBody>
                    <a:bodyPr/>
                    <a:lstStyle/>
                    <a:p>
                      <a:pPr marR="0" indent="0" algn="ctr" rtl="0">
                        <a:spcBef>
                          <a:spcPts val="0"/>
                        </a:spcBef>
                        <a:spcAft>
                          <a:spcPts val="0"/>
                        </a:spcAft>
                      </a:pPr>
                      <a:r>
                        <a:rPr lang="en-US" sz="1600" kern="1400">
                          <a:solidFill>
                            <a:srgbClr val="000000"/>
                          </a:solidFill>
                          <a:effectLst/>
                          <a:latin typeface="Times New Roman"/>
                        </a:rPr>
                        <a:t>Francis Marion University</a:t>
                      </a:r>
                    </a:p>
                  </a:txBody>
                  <a:tcPr marL="60347" marR="603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spcBef>
                          <a:spcPts val="0"/>
                        </a:spcBef>
                        <a:spcAft>
                          <a:spcPts val="0"/>
                        </a:spcAft>
                      </a:pPr>
                      <a:r>
                        <a:rPr lang="en-US" sz="1600" kern="1400">
                          <a:solidFill>
                            <a:srgbClr val="000000"/>
                          </a:solidFill>
                          <a:effectLst/>
                          <a:latin typeface="Times New Roman"/>
                        </a:rPr>
                        <a:t>17-22</a:t>
                      </a:r>
                    </a:p>
                  </a:txBody>
                  <a:tcPr marL="60347" marR="603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spcBef>
                          <a:spcPts val="0"/>
                        </a:spcBef>
                        <a:spcAft>
                          <a:spcPts val="0"/>
                        </a:spcAft>
                      </a:pPr>
                      <a:r>
                        <a:rPr lang="en-US" sz="1600" kern="1400">
                          <a:solidFill>
                            <a:srgbClr val="000000"/>
                          </a:solidFill>
                          <a:effectLst/>
                          <a:latin typeface="Times New Roman"/>
                        </a:rPr>
                        <a:t>410-530</a:t>
                      </a:r>
                    </a:p>
                  </a:txBody>
                  <a:tcPr marL="60347" marR="603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spcBef>
                          <a:spcPts val="0"/>
                        </a:spcBef>
                        <a:spcAft>
                          <a:spcPts val="0"/>
                        </a:spcAft>
                      </a:pPr>
                      <a:r>
                        <a:rPr lang="en-US" sz="1600" kern="1400">
                          <a:solidFill>
                            <a:srgbClr val="000000"/>
                          </a:solidFill>
                          <a:effectLst/>
                          <a:latin typeface="Times New Roman"/>
                        </a:rPr>
                        <a:t>430-530</a:t>
                      </a:r>
                    </a:p>
                  </a:txBody>
                  <a:tcPr marL="60347" marR="603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4900">
                <a:tc>
                  <a:txBody>
                    <a:bodyPr/>
                    <a:lstStyle/>
                    <a:p>
                      <a:pPr marR="0" indent="0" algn="ctr" rtl="0">
                        <a:spcBef>
                          <a:spcPts val="0"/>
                        </a:spcBef>
                        <a:spcAft>
                          <a:spcPts val="0"/>
                        </a:spcAft>
                      </a:pPr>
                      <a:r>
                        <a:rPr lang="en-US" sz="1600" kern="1400">
                          <a:solidFill>
                            <a:srgbClr val="000000"/>
                          </a:solidFill>
                          <a:effectLst/>
                          <a:latin typeface="Times New Roman"/>
                        </a:rPr>
                        <a:t>Furman University</a:t>
                      </a:r>
                    </a:p>
                  </a:txBody>
                  <a:tcPr marL="60347" marR="603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spcBef>
                          <a:spcPts val="0"/>
                        </a:spcBef>
                        <a:spcAft>
                          <a:spcPts val="0"/>
                        </a:spcAft>
                      </a:pPr>
                      <a:r>
                        <a:rPr lang="en-US" sz="1600" kern="1400">
                          <a:solidFill>
                            <a:srgbClr val="000000"/>
                          </a:solidFill>
                          <a:effectLst/>
                          <a:latin typeface="Times New Roman"/>
                        </a:rPr>
                        <a:t>25-29</a:t>
                      </a:r>
                    </a:p>
                  </a:txBody>
                  <a:tcPr marL="60347" marR="603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spcBef>
                          <a:spcPts val="0"/>
                        </a:spcBef>
                        <a:spcAft>
                          <a:spcPts val="0"/>
                        </a:spcAft>
                      </a:pPr>
                      <a:r>
                        <a:rPr lang="en-US" sz="1600" kern="1400">
                          <a:solidFill>
                            <a:srgbClr val="000000"/>
                          </a:solidFill>
                          <a:effectLst/>
                          <a:latin typeface="Times New Roman"/>
                        </a:rPr>
                        <a:t>550-650</a:t>
                      </a:r>
                    </a:p>
                  </a:txBody>
                  <a:tcPr marL="60347" marR="603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spcBef>
                          <a:spcPts val="0"/>
                        </a:spcBef>
                        <a:spcAft>
                          <a:spcPts val="0"/>
                        </a:spcAft>
                      </a:pPr>
                      <a:r>
                        <a:rPr lang="en-US" sz="1600" kern="1400">
                          <a:solidFill>
                            <a:srgbClr val="000000"/>
                          </a:solidFill>
                          <a:effectLst/>
                          <a:latin typeface="Times New Roman"/>
                        </a:rPr>
                        <a:t>560-660</a:t>
                      </a:r>
                    </a:p>
                  </a:txBody>
                  <a:tcPr marL="60347" marR="603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4900">
                <a:tc>
                  <a:txBody>
                    <a:bodyPr/>
                    <a:lstStyle/>
                    <a:p>
                      <a:pPr marR="0" indent="0" algn="ctr" rtl="0">
                        <a:spcBef>
                          <a:spcPts val="0"/>
                        </a:spcBef>
                        <a:spcAft>
                          <a:spcPts val="0"/>
                        </a:spcAft>
                      </a:pPr>
                      <a:r>
                        <a:rPr lang="en-US" sz="1600" kern="1400">
                          <a:solidFill>
                            <a:srgbClr val="000000"/>
                          </a:solidFill>
                          <a:effectLst/>
                          <a:latin typeface="Times New Roman"/>
                        </a:rPr>
                        <a:t>Presbyterian College</a:t>
                      </a:r>
                    </a:p>
                  </a:txBody>
                  <a:tcPr marL="60347" marR="603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spcBef>
                          <a:spcPts val="0"/>
                        </a:spcBef>
                        <a:spcAft>
                          <a:spcPts val="0"/>
                        </a:spcAft>
                      </a:pPr>
                      <a:r>
                        <a:rPr lang="en-US" sz="1600" kern="1400">
                          <a:solidFill>
                            <a:srgbClr val="000000"/>
                          </a:solidFill>
                          <a:effectLst/>
                          <a:latin typeface="Times New Roman"/>
                        </a:rPr>
                        <a:t>22-27</a:t>
                      </a:r>
                    </a:p>
                  </a:txBody>
                  <a:tcPr marL="60347" marR="603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spcBef>
                          <a:spcPts val="0"/>
                        </a:spcBef>
                        <a:spcAft>
                          <a:spcPts val="0"/>
                        </a:spcAft>
                      </a:pPr>
                      <a:r>
                        <a:rPr lang="en-US" sz="1600" kern="1400">
                          <a:solidFill>
                            <a:srgbClr val="000000"/>
                          </a:solidFill>
                          <a:effectLst/>
                          <a:latin typeface="Times New Roman"/>
                        </a:rPr>
                        <a:t>480-590</a:t>
                      </a:r>
                    </a:p>
                  </a:txBody>
                  <a:tcPr marL="60347" marR="603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spcBef>
                          <a:spcPts val="0"/>
                        </a:spcBef>
                        <a:spcAft>
                          <a:spcPts val="0"/>
                        </a:spcAft>
                      </a:pPr>
                      <a:r>
                        <a:rPr lang="en-US" sz="1600" kern="1400">
                          <a:solidFill>
                            <a:srgbClr val="000000"/>
                          </a:solidFill>
                          <a:effectLst/>
                          <a:latin typeface="Times New Roman"/>
                        </a:rPr>
                        <a:t>500-600</a:t>
                      </a:r>
                    </a:p>
                  </a:txBody>
                  <a:tcPr marL="60347" marR="603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2350">
                <a:tc>
                  <a:txBody>
                    <a:bodyPr/>
                    <a:lstStyle/>
                    <a:p>
                      <a:pPr marR="0" indent="0" algn="ctr" rtl="0">
                        <a:spcBef>
                          <a:spcPts val="0"/>
                        </a:spcBef>
                        <a:spcAft>
                          <a:spcPts val="0"/>
                        </a:spcAft>
                      </a:pPr>
                      <a:r>
                        <a:rPr lang="en-US" sz="1600" kern="1400">
                          <a:solidFill>
                            <a:srgbClr val="000000"/>
                          </a:solidFill>
                          <a:effectLst/>
                          <a:latin typeface="Times New Roman"/>
                        </a:rPr>
                        <a:t>South Carolina State University</a:t>
                      </a:r>
                    </a:p>
                  </a:txBody>
                  <a:tcPr marL="60347" marR="603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spcBef>
                          <a:spcPts val="0"/>
                        </a:spcBef>
                        <a:spcAft>
                          <a:spcPts val="0"/>
                        </a:spcAft>
                      </a:pPr>
                      <a:r>
                        <a:rPr lang="en-US" sz="1600" kern="1400">
                          <a:solidFill>
                            <a:srgbClr val="000000"/>
                          </a:solidFill>
                          <a:effectLst/>
                          <a:latin typeface="Times New Roman"/>
                        </a:rPr>
                        <a:t>15-18</a:t>
                      </a:r>
                    </a:p>
                  </a:txBody>
                  <a:tcPr marL="60347" marR="603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spcBef>
                          <a:spcPts val="0"/>
                        </a:spcBef>
                        <a:spcAft>
                          <a:spcPts val="0"/>
                        </a:spcAft>
                      </a:pPr>
                      <a:r>
                        <a:rPr lang="en-US" sz="1600" kern="1400">
                          <a:solidFill>
                            <a:srgbClr val="000000"/>
                          </a:solidFill>
                          <a:effectLst/>
                          <a:latin typeface="Times New Roman"/>
                        </a:rPr>
                        <a:t>370-440</a:t>
                      </a:r>
                    </a:p>
                  </a:txBody>
                  <a:tcPr marL="60347" marR="603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spcBef>
                          <a:spcPts val="0"/>
                        </a:spcBef>
                        <a:spcAft>
                          <a:spcPts val="0"/>
                        </a:spcAft>
                      </a:pPr>
                      <a:r>
                        <a:rPr lang="en-US" sz="1600" kern="1400">
                          <a:solidFill>
                            <a:srgbClr val="000000"/>
                          </a:solidFill>
                          <a:effectLst/>
                          <a:latin typeface="Times New Roman"/>
                        </a:rPr>
                        <a:t>380-450</a:t>
                      </a:r>
                    </a:p>
                  </a:txBody>
                  <a:tcPr marL="60347" marR="603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2350">
                <a:tc>
                  <a:txBody>
                    <a:bodyPr/>
                    <a:lstStyle/>
                    <a:p>
                      <a:pPr marR="0" indent="0" algn="ctr" rtl="0">
                        <a:spcBef>
                          <a:spcPts val="0"/>
                        </a:spcBef>
                        <a:spcAft>
                          <a:spcPts val="0"/>
                        </a:spcAft>
                      </a:pPr>
                      <a:r>
                        <a:rPr lang="en-US" sz="1600" kern="1400" dirty="0">
                          <a:solidFill>
                            <a:srgbClr val="000000"/>
                          </a:solidFill>
                          <a:effectLst/>
                          <a:latin typeface="Times New Roman"/>
                        </a:rPr>
                        <a:t>University of South Carolina (Columbia)</a:t>
                      </a:r>
                    </a:p>
                  </a:txBody>
                  <a:tcPr marL="60347" marR="603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spcBef>
                          <a:spcPts val="0"/>
                        </a:spcBef>
                        <a:spcAft>
                          <a:spcPts val="0"/>
                        </a:spcAft>
                      </a:pPr>
                      <a:r>
                        <a:rPr lang="en-US" sz="1600" kern="1400">
                          <a:solidFill>
                            <a:srgbClr val="000000"/>
                          </a:solidFill>
                          <a:effectLst/>
                          <a:latin typeface="Times New Roman"/>
                        </a:rPr>
                        <a:t>24-29</a:t>
                      </a:r>
                    </a:p>
                  </a:txBody>
                  <a:tcPr marL="60347" marR="603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spcBef>
                          <a:spcPts val="0"/>
                        </a:spcBef>
                        <a:spcAft>
                          <a:spcPts val="0"/>
                        </a:spcAft>
                      </a:pPr>
                      <a:r>
                        <a:rPr lang="en-US" sz="1600" kern="1400">
                          <a:solidFill>
                            <a:srgbClr val="000000"/>
                          </a:solidFill>
                          <a:effectLst/>
                          <a:latin typeface="Times New Roman"/>
                        </a:rPr>
                        <a:t>540-640</a:t>
                      </a:r>
                    </a:p>
                  </a:txBody>
                  <a:tcPr marL="60347" marR="603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spcBef>
                          <a:spcPts val="0"/>
                        </a:spcBef>
                        <a:spcAft>
                          <a:spcPts val="0"/>
                        </a:spcAft>
                      </a:pPr>
                      <a:r>
                        <a:rPr lang="en-US" sz="1600" kern="1400">
                          <a:solidFill>
                            <a:srgbClr val="000000"/>
                          </a:solidFill>
                          <a:effectLst/>
                          <a:latin typeface="Times New Roman"/>
                        </a:rPr>
                        <a:t>560-650</a:t>
                      </a:r>
                    </a:p>
                  </a:txBody>
                  <a:tcPr marL="60347" marR="603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4900">
                <a:tc>
                  <a:txBody>
                    <a:bodyPr/>
                    <a:lstStyle/>
                    <a:p>
                      <a:pPr marR="0" indent="0" algn="ctr" rtl="0">
                        <a:spcBef>
                          <a:spcPts val="0"/>
                        </a:spcBef>
                        <a:spcAft>
                          <a:spcPts val="0"/>
                        </a:spcAft>
                      </a:pPr>
                      <a:r>
                        <a:rPr lang="en-US" sz="1600" kern="1400">
                          <a:solidFill>
                            <a:srgbClr val="000000"/>
                          </a:solidFill>
                          <a:effectLst/>
                          <a:latin typeface="Times New Roman"/>
                        </a:rPr>
                        <a:t>Wofford College</a:t>
                      </a:r>
                    </a:p>
                  </a:txBody>
                  <a:tcPr marL="60347" marR="603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spcBef>
                          <a:spcPts val="0"/>
                        </a:spcBef>
                        <a:spcAft>
                          <a:spcPts val="0"/>
                        </a:spcAft>
                      </a:pPr>
                      <a:r>
                        <a:rPr lang="en-US" sz="1600" kern="1400">
                          <a:solidFill>
                            <a:srgbClr val="000000"/>
                          </a:solidFill>
                          <a:effectLst/>
                          <a:latin typeface="Times New Roman"/>
                        </a:rPr>
                        <a:t>23-28</a:t>
                      </a:r>
                    </a:p>
                  </a:txBody>
                  <a:tcPr marL="60347" marR="603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spcBef>
                          <a:spcPts val="0"/>
                        </a:spcBef>
                        <a:spcAft>
                          <a:spcPts val="0"/>
                        </a:spcAft>
                      </a:pPr>
                      <a:r>
                        <a:rPr lang="en-US" sz="1600" kern="1400">
                          <a:solidFill>
                            <a:srgbClr val="000000"/>
                          </a:solidFill>
                          <a:effectLst/>
                          <a:latin typeface="Times New Roman"/>
                        </a:rPr>
                        <a:t>570-630</a:t>
                      </a:r>
                    </a:p>
                  </a:txBody>
                  <a:tcPr marL="60347" marR="603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spcBef>
                          <a:spcPts val="0"/>
                        </a:spcBef>
                        <a:spcAft>
                          <a:spcPts val="0"/>
                        </a:spcAft>
                      </a:pPr>
                      <a:r>
                        <a:rPr lang="en-US" sz="1600" kern="1400" dirty="0">
                          <a:solidFill>
                            <a:srgbClr val="000000"/>
                          </a:solidFill>
                          <a:effectLst/>
                          <a:latin typeface="Times New Roman"/>
                        </a:rPr>
                        <a:t>590-680</a:t>
                      </a:r>
                    </a:p>
                  </a:txBody>
                  <a:tcPr marL="60347" marR="6034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5509931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0"/>
            <a:ext cx="7520940" cy="762000"/>
          </a:xfrm>
        </p:spPr>
        <p:txBody>
          <a:bodyPr>
            <a:normAutofit fontScale="90000"/>
          </a:bodyPr>
          <a:lstStyle/>
          <a:p>
            <a:pPr algn="ctr"/>
            <a:r>
              <a:rPr lang="en-US" dirty="0" smtClean="0"/>
              <a:t>SC Scholarships</a:t>
            </a:r>
            <a:br>
              <a:rPr lang="en-US" dirty="0" smtClean="0"/>
            </a:br>
            <a:r>
              <a:rPr lang="en-US" dirty="0" smtClean="0"/>
              <a:t>LIFE, HOPE, and Palmetto Fellows</a:t>
            </a:r>
            <a:endParaRPr lang="en-US" dirty="0"/>
          </a:p>
        </p:txBody>
      </p:sp>
      <p:sp>
        <p:nvSpPr>
          <p:cNvPr id="3" name="Content Placeholder 2"/>
          <p:cNvSpPr>
            <a:spLocks noGrp="1"/>
          </p:cNvSpPr>
          <p:nvPr>
            <p:ph idx="1"/>
          </p:nvPr>
        </p:nvSpPr>
        <p:spPr>
          <a:xfrm>
            <a:off x="457200" y="990600"/>
            <a:ext cx="8686800" cy="6248400"/>
          </a:xfrm>
        </p:spPr>
        <p:txBody>
          <a:bodyPr>
            <a:noAutofit/>
          </a:bodyPr>
          <a:lstStyle/>
          <a:p>
            <a:r>
              <a:rPr lang="en-US" sz="1800" b="1" u="sng" dirty="0"/>
              <a:t>Palmetto Fellows Scholarship</a:t>
            </a:r>
            <a:endParaRPr lang="en-US" sz="1800" dirty="0"/>
          </a:p>
          <a:p>
            <a:r>
              <a:rPr lang="en-US" sz="1200" dirty="0"/>
              <a:t>· Up to $6,700 each academic year toward the cost of attendance at an eligible four-year institution in SC for a maximum of eight terms</a:t>
            </a:r>
          </a:p>
          <a:p>
            <a:r>
              <a:rPr lang="en-US" sz="1200" dirty="0"/>
              <a:t>· </a:t>
            </a:r>
            <a:r>
              <a:rPr lang="en-US" sz="1200" u="sng" dirty="0" smtClean="0"/>
              <a:t>Eligibility</a:t>
            </a:r>
            <a:r>
              <a:rPr lang="en-US" sz="1200" dirty="0" smtClean="0"/>
              <a:t>—Academic  r</a:t>
            </a:r>
            <a:r>
              <a:rPr lang="en-US" sz="1200" i="1" dirty="0" smtClean="0"/>
              <a:t>equirements</a:t>
            </a:r>
            <a:r>
              <a:rPr lang="en-US" sz="1200" dirty="0"/>
              <a:t>:  At least a 1200 on SAT* (27 on ACT) by </a:t>
            </a:r>
            <a:r>
              <a:rPr lang="en-US" sz="1200" dirty="0" smtClean="0"/>
              <a:t>Nov. or June  administration</a:t>
            </a:r>
            <a:r>
              <a:rPr lang="en-US" sz="1200" dirty="0"/>
              <a:t>, minimum 3.5 cumulative GPA by end of junior  </a:t>
            </a:r>
            <a:r>
              <a:rPr lang="en-US" sz="1200" dirty="0" smtClean="0"/>
              <a:t>or senior year</a:t>
            </a:r>
            <a:r>
              <a:rPr lang="en-US" sz="1200" dirty="0"/>
              <a:t>, and rank in the top 6% of class by the end of sophomore </a:t>
            </a:r>
            <a:r>
              <a:rPr lang="en-US" sz="1200" dirty="0" smtClean="0"/>
              <a:t>,junior , or senior year; </a:t>
            </a:r>
            <a:r>
              <a:rPr lang="en-US" sz="1200" b="1" dirty="0"/>
              <a:t>OR</a:t>
            </a:r>
            <a:r>
              <a:rPr lang="en-US" sz="1200" dirty="0"/>
              <a:t> at least a 1400 on SAT* (32 on ACT) by Nov</a:t>
            </a:r>
            <a:r>
              <a:rPr lang="en-US" sz="1200" dirty="0" smtClean="0"/>
              <a:t>. or June  </a:t>
            </a:r>
            <a:r>
              <a:rPr lang="en-US" sz="1200" dirty="0"/>
              <a:t>administration and minimum 4.0 cumulative GPA by end of junior </a:t>
            </a:r>
            <a:r>
              <a:rPr lang="en-US" sz="1200" dirty="0" smtClean="0"/>
              <a:t> or senior year.</a:t>
            </a:r>
            <a:endParaRPr lang="en-US" sz="1200" dirty="0"/>
          </a:p>
          <a:p>
            <a:r>
              <a:rPr lang="en-US" sz="1800" b="1" u="sng" dirty="0"/>
              <a:t> </a:t>
            </a:r>
            <a:r>
              <a:rPr lang="en-US" sz="1800" b="1" u="sng" dirty="0" smtClean="0"/>
              <a:t>LIFE </a:t>
            </a:r>
            <a:r>
              <a:rPr lang="en-US" sz="1800" b="1" u="sng" dirty="0"/>
              <a:t>Scholarship Program</a:t>
            </a:r>
            <a:endParaRPr lang="en-US" sz="1800" dirty="0"/>
          </a:p>
          <a:p>
            <a:r>
              <a:rPr lang="en-US" sz="1200" dirty="0"/>
              <a:t>· Up to $5,000 (including a $300 book allowance) each academic year towards the cost of attendance at an eligible four-year SC institution</a:t>
            </a:r>
          </a:p>
          <a:p>
            <a:r>
              <a:rPr lang="en-US" sz="1200" dirty="0"/>
              <a:t>· Up to the cost of tuition plus a $300 book allowance each academic year at an eligible two-year public or technical institution in SC</a:t>
            </a:r>
          </a:p>
          <a:p>
            <a:r>
              <a:rPr lang="en-US" sz="1200" dirty="0"/>
              <a:t>· </a:t>
            </a:r>
            <a:r>
              <a:rPr lang="en-US" sz="1200" u="sng" dirty="0"/>
              <a:t>Four-year institution eligibility</a:t>
            </a:r>
            <a:r>
              <a:rPr lang="en-US" sz="1200" dirty="0"/>
              <a:t>—</a:t>
            </a:r>
            <a:r>
              <a:rPr lang="en-US" sz="1200" i="1" dirty="0"/>
              <a:t>Two of the three criteria</a:t>
            </a:r>
            <a:r>
              <a:rPr lang="en-US" sz="1200" dirty="0"/>
              <a:t>:  At least a cumulative 3.0 GPA, rank in top 30% of graduating class, and score at least 1100 on SAT* or 24 on ACT through June of the senior year</a:t>
            </a:r>
          </a:p>
          <a:p>
            <a:r>
              <a:rPr lang="en-US" sz="1200" dirty="0"/>
              <a:t>· </a:t>
            </a:r>
            <a:r>
              <a:rPr lang="en-US" sz="1200" u="sng" dirty="0"/>
              <a:t>Two-year institution eligibility</a:t>
            </a:r>
            <a:r>
              <a:rPr lang="en-US" sz="1200" dirty="0"/>
              <a:t>: Graduate from high school with at least a cumulative 3.0 GPA</a:t>
            </a:r>
          </a:p>
          <a:p>
            <a:r>
              <a:rPr lang="en-US" sz="1200" b="1" dirty="0"/>
              <a:t>*For scholarship purposes, SAT score only includes math and critical reading</a:t>
            </a:r>
            <a:r>
              <a:rPr lang="en-US" sz="1200" b="1" dirty="0" smtClean="0"/>
              <a:t>.</a:t>
            </a:r>
            <a:r>
              <a:rPr lang="en-US" sz="1200" b="1" dirty="0"/>
              <a:t> </a:t>
            </a:r>
            <a:endParaRPr lang="en-US" sz="1200" dirty="0"/>
          </a:p>
          <a:p>
            <a:r>
              <a:rPr lang="en-US" b="1" u="sng" dirty="0"/>
              <a:t>SC HOPE Scholarship Program</a:t>
            </a:r>
            <a:endParaRPr lang="en-US" dirty="0"/>
          </a:p>
          <a:p>
            <a:r>
              <a:rPr lang="en-US" sz="1200" dirty="0"/>
              <a:t>· Up to $2,650 (including a $150 book allowance) toward the cost of attendance at an eligible four-year institution in SC, for a maximum of two terms</a:t>
            </a:r>
          </a:p>
          <a:p>
            <a:r>
              <a:rPr lang="en-US" sz="1200" dirty="0"/>
              <a:t>· </a:t>
            </a:r>
            <a:r>
              <a:rPr lang="en-US" sz="1200" u="sng" dirty="0"/>
              <a:t>Eligibility</a:t>
            </a:r>
            <a:r>
              <a:rPr lang="en-US" sz="1200" dirty="0"/>
              <a:t>:  Graduate from high school with at least a cumulative 3.0 </a:t>
            </a:r>
            <a:r>
              <a:rPr lang="en-US" sz="1200" dirty="0" smtClean="0"/>
              <a:t>GPA</a:t>
            </a:r>
            <a:r>
              <a:rPr lang="en-US" sz="1200" dirty="0"/>
              <a:t> </a:t>
            </a:r>
          </a:p>
          <a:p>
            <a:r>
              <a:rPr lang="en-US" sz="1800" b="1" u="sng" dirty="0"/>
              <a:t>Lottery Tuition Assistance </a:t>
            </a:r>
            <a:r>
              <a:rPr lang="en-US" sz="1200" dirty="0"/>
              <a:t>(Two-year colleges only)</a:t>
            </a:r>
          </a:p>
          <a:p>
            <a:r>
              <a:rPr lang="en-US" sz="1200" dirty="0"/>
              <a:t>· Full time students may receive up to $996/term; part-time students may receive up to $83/credit hour.</a:t>
            </a:r>
          </a:p>
          <a:p>
            <a:r>
              <a:rPr lang="en-US" sz="1200" dirty="0"/>
              <a:t>· Only used towards tuition and student must be enrolled in at least 6 credit hours at the time of disbursement</a:t>
            </a:r>
          </a:p>
          <a:p>
            <a:r>
              <a:rPr lang="en-US" sz="1200" dirty="0"/>
              <a:t>· May not be used for more than one certificate, diploma or degree earned within a 5-year period unless progress was in the same field of </a:t>
            </a:r>
            <a:r>
              <a:rPr lang="en-US" sz="1200" dirty="0" smtClean="0"/>
              <a:t>study.</a:t>
            </a:r>
            <a:r>
              <a:rPr lang="en-US" sz="1100" dirty="0"/>
              <a:t> </a:t>
            </a:r>
          </a:p>
          <a:p>
            <a:r>
              <a:rPr lang="en-US" sz="1100" dirty="0"/>
              <a:t> </a:t>
            </a:r>
          </a:p>
          <a:p>
            <a:endParaRPr lang="en-US" sz="1100" dirty="0"/>
          </a:p>
        </p:txBody>
      </p:sp>
    </p:spTree>
    <p:extLst>
      <p:ext uri="{BB962C8B-B14F-4D97-AF65-F5344CB8AC3E}">
        <p14:creationId xmlns:p14="http://schemas.microsoft.com/office/powerpoint/2010/main" val="15207012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College and Career Guidance Systems</a:t>
            </a:r>
            <a:endParaRPr lang="en-US" dirty="0"/>
          </a:p>
        </p:txBody>
      </p:sp>
      <p:sp>
        <p:nvSpPr>
          <p:cNvPr id="3" name="Content Placeholder 2"/>
          <p:cNvSpPr>
            <a:spLocks noGrp="1"/>
          </p:cNvSpPr>
          <p:nvPr>
            <p:ph idx="1"/>
          </p:nvPr>
        </p:nvSpPr>
        <p:spPr>
          <a:xfrm>
            <a:off x="457200" y="1600200"/>
            <a:ext cx="8458200" cy="5105400"/>
          </a:xfrm>
        </p:spPr>
        <p:txBody>
          <a:bodyPr>
            <a:noAutofit/>
          </a:bodyPr>
          <a:lstStyle/>
          <a:p>
            <a:r>
              <a:rPr lang="en-US" sz="2400" b="1" u="sng" dirty="0" err="1"/>
              <a:t>Naviance</a:t>
            </a:r>
            <a:endParaRPr lang="en-US" sz="2400" dirty="0"/>
          </a:p>
          <a:p>
            <a:r>
              <a:rPr lang="en-US" sz="2400" dirty="0"/>
              <a:t>Students will be taking assessments in our new college and career guidance system called </a:t>
            </a:r>
            <a:r>
              <a:rPr lang="en-US" sz="2400" dirty="0" err="1"/>
              <a:t>Naviance</a:t>
            </a:r>
            <a:r>
              <a:rPr lang="en-US" sz="2400" dirty="0"/>
              <a:t>.  These assessments will be taken in the classroom during the school year. Each student has login unique to them.  </a:t>
            </a:r>
          </a:p>
          <a:p>
            <a:r>
              <a:rPr lang="en-US" sz="2400" dirty="0"/>
              <a:t> </a:t>
            </a:r>
          </a:p>
          <a:p>
            <a:r>
              <a:rPr lang="en-US" sz="2400" dirty="0"/>
              <a:t>The system will also be used for the student to see when college reps will be visiting, scholarship and college research.</a:t>
            </a:r>
          </a:p>
          <a:p>
            <a:r>
              <a:rPr lang="en-US" sz="2400" dirty="0"/>
              <a:t> </a:t>
            </a:r>
          </a:p>
          <a:p>
            <a:r>
              <a:rPr lang="en-US" sz="2400" dirty="0"/>
              <a:t>If you have any questions,  please contact the College Information Specialist or the Career Specialists.</a:t>
            </a:r>
          </a:p>
          <a:p>
            <a:pPr marL="0" indent="0">
              <a:buNone/>
            </a:pPr>
            <a:r>
              <a:rPr lang="en-US" sz="2400" dirty="0"/>
              <a:t>  </a:t>
            </a:r>
          </a:p>
          <a:p>
            <a:pPr marL="0" indent="0">
              <a:buNone/>
            </a:pPr>
            <a:endParaRPr lang="en-US" sz="1800" dirty="0"/>
          </a:p>
          <a:p>
            <a:endParaRPr lang="en-US" sz="1800" dirty="0"/>
          </a:p>
        </p:txBody>
      </p:sp>
    </p:spTree>
    <p:extLst>
      <p:ext uri="{BB962C8B-B14F-4D97-AF65-F5344CB8AC3E}">
        <p14:creationId xmlns:p14="http://schemas.microsoft.com/office/powerpoint/2010/main" val="21220880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College and Career Guidance</a:t>
            </a:r>
            <a:endParaRPr lang="en-US" dirty="0"/>
          </a:p>
        </p:txBody>
      </p:sp>
      <p:sp>
        <p:nvSpPr>
          <p:cNvPr id="3" name="Content Placeholder 2"/>
          <p:cNvSpPr>
            <a:spLocks noGrp="1"/>
          </p:cNvSpPr>
          <p:nvPr>
            <p:ph idx="1"/>
          </p:nvPr>
        </p:nvSpPr>
        <p:spPr/>
        <p:txBody>
          <a:bodyPr>
            <a:normAutofit/>
          </a:bodyPr>
          <a:lstStyle/>
          <a:p>
            <a:r>
              <a:rPr lang="en-US" b="1" u="sng" dirty="0" smtClean="0"/>
              <a:t>SCOIS</a:t>
            </a:r>
          </a:p>
          <a:p>
            <a:endParaRPr lang="en-US" dirty="0"/>
          </a:p>
          <a:p>
            <a:r>
              <a:rPr lang="en-US" dirty="0" smtClean="0"/>
              <a:t>www.scois.intocareers.org</a:t>
            </a:r>
            <a:endParaRPr lang="en-US" dirty="0"/>
          </a:p>
          <a:p>
            <a:r>
              <a:rPr lang="en-US" dirty="0"/>
              <a:t>Students can still access the SCOIS website from their home computers.  This system has excellent tools for college and career exploration as well as skill assessments to help students find colleges and careers that will best suit their interests</a:t>
            </a:r>
            <a:r>
              <a:rPr lang="en-US" dirty="0" smtClean="0"/>
              <a:t>.</a:t>
            </a:r>
          </a:p>
          <a:p>
            <a:endParaRPr lang="en-US" dirty="0"/>
          </a:p>
          <a:p>
            <a:r>
              <a:rPr lang="en-US" dirty="0"/>
              <a:t>The students should use their State ID # to login for their username and password.  If you have any questions, please contact your Career Specialist.</a:t>
            </a:r>
          </a:p>
          <a:p>
            <a:pPr marL="0" indent="0">
              <a:buNone/>
            </a:pPr>
            <a:r>
              <a:rPr lang="en-US" dirty="0"/>
              <a:t> </a:t>
            </a:r>
          </a:p>
          <a:p>
            <a:endParaRPr lang="en-US" dirty="0"/>
          </a:p>
        </p:txBody>
      </p:sp>
    </p:spTree>
    <p:extLst>
      <p:ext uri="{BB962C8B-B14F-4D97-AF65-F5344CB8AC3E}">
        <p14:creationId xmlns:p14="http://schemas.microsoft.com/office/powerpoint/2010/main" val="27539740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Work Based Learning</a:t>
            </a:r>
            <a:endParaRPr lang="en-US" dirty="0"/>
          </a:p>
        </p:txBody>
      </p:sp>
      <p:sp>
        <p:nvSpPr>
          <p:cNvPr id="3" name="Content Placeholder 2"/>
          <p:cNvSpPr>
            <a:spLocks noGrp="1"/>
          </p:cNvSpPr>
          <p:nvPr>
            <p:ph idx="1"/>
          </p:nvPr>
        </p:nvSpPr>
        <p:spPr>
          <a:xfrm>
            <a:off x="381000" y="914400"/>
            <a:ext cx="8610600" cy="5943600"/>
          </a:xfrm>
        </p:spPr>
        <p:txBody>
          <a:bodyPr>
            <a:noAutofit/>
          </a:bodyPr>
          <a:lstStyle/>
          <a:p>
            <a:r>
              <a:rPr lang="en-US" sz="1400" b="1" u="sng" dirty="0"/>
              <a:t>Why Work-Based Learning?</a:t>
            </a:r>
            <a:endParaRPr lang="en-US" sz="1400" dirty="0"/>
          </a:p>
          <a:p>
            <a:r>
              <a:rPr lang="en-US" sz="1400" dirty="0"/>
              <a:t>Students can earn credit while working  in the community!!  Students’ transcripts can hold two (2) elective credits that reflect the </a:t>
            </a:r>
            <a:r>
              <a:rPr lang="en-US" sz="1400" b="1" dirty="0"/>
              <a:t>Work-Based Learning </a:t>
            </a:r>
            <a:r>
              <a:rPr lang="en-US" sz="1400" dirty="0"/>
              <a:t>experience, whether they earn that experience as an </a:t>
            </a:r>
            <a:r>
              <a:rPr lang="en-US" sz="1400" b="1" dirty="0"/>
              <a:t>intern </a:t>
            </a:r>
            <a:r>
              <a:rPr lang="en-US" sz="1400" dirty="0"/>
              <a:t>with a company, as part of a </a:t>
            </a:r>
            <a:r>
              <a:rPr lang="en-US" sz="1400" b="1" dirty="0"/>
              <a:t>service learning </a:t>
            </a:r>
            <a:r>
              <a:rPr lang="en-US" sz="1400" dirty="0"/>
              <a:t>program</a:t>
            </a:r>
            <a:r>
              <a:rPr lang="en-US" sz="1400" b="1" dirty="0"/>
              <a:t>, </a:t>
            </a:r>
            <a:r>
              <a:rPr lang="en-US" sz="1400" dirty="0"/>
              <a:t>or as an </a:t>
            </a:r>
            <a:r>
              <a:rPr lang="en-US" sz="1400" b="1" dirty="0"/>
              <a:t>apprentice.</a:t>
            </a:r>
            <a:r>
              <a:rPr lang="en-US" sz="1400" dirty="0"/>
              <a:t>  See the </a:t>
            </a:r>
            <a:r>
              <a:rPr lang="en-US" sz="1400" b="1" dirty="0"/>
              <a:t>Work-Based Learning Coordinator</a:t>
            </a:r>
            <a:r>
              <a:rPr lang="en-US" sz="1400" dirty="0"/>
              <a:t> to determine what category of </a:t>
            </a:r>
            <a:r>
              <a:rPr lang="en-US" sz="1400" b="1" dirty="0"/>
              <a:t>Work-Based Learning </a:t>
            </a:r>
            <a:r>
              <a:rPr lang="en-US" sz="1400" dirty="0"/>
              <a:t>best fits your student’s needs</a:t>
            </a:r>
            <a:r>
              <a:rPr lang="en-US" sz="1400" dirty="0" smtClean="0"/>
              <a:t>.</a:t>
            </a:r>
            <a:r>
              <a:rPr lang="en-US" sz="1400" dirty="0"/>
              <a:t> </a:t>
            </a:r>
          </a:p>
          <a:p>
            <a:r>
              <a:rPr lang="en-US" sz="1400" b="1" dirty="0"/>
              <a:t>JOB SHADOWING</a:t>
            </a:r>
            <a:endParaRPr lang="en-US" sz="1400" dirty="0"/>
          </a:p>
          <a:p>
            <a:r>
              <a:rPr lang="en-US" sz="1400" dirty="0"/>
              <a:t>Allows students to explore career choices through observing worksites for one four to eight hour period.  No elective credit</a:t>
            </a:r>
            <a:r>
              <a:rPr lang="en-US" sz="1400" dirty="0" smtClean="0"/>
              <a:t>.</a:t>
            </a:r>
            <a:r>
              <a:rPr lang="en-US" sz="1400" dirty="0"/>
              <a:t> </a:t>
            </a:r>
          </a:p>
          <a:p>
            <a:r>
              <a:rPr lang="en-US" sz="1400" b="1" dirty="0"/>
              <a:t>CAREER MENTORING</a:t>
            </a:r>
            <a:endParaRPr lang="en-US" sz="1400" dirty="0"/>
          </a:p>
          <a:p>
            <a:r>
              <a:rPr lang="en-US" sz="1400" dirty="0"/>
              <a:t>Allows students to attend classes and work with a professional for a defined period of time.  No elective credit</a:t>
            </a:r>
            <a:r>
              <a:rPr lang="en-US" sz="1400" dirty="0" smtClean="0"/>
              <a:t>.</a:t>
            </a:r>
            <a:r>
              <a:rPr lang="en-US" sz="1400" b="1" dirty="0"/>
              <a:t> </a:t>
            </a:r>
            <a:endParaRPr lang="en-US" sz="1400" dirty="0"/>
          </a:p>
          <a:p>
            <a:r>
              <a:rPr lang="en-US" sz="1400" b="1" dirty="0"/>
              <a:t>INTERNSHIPS</a:t>
            </a:r>
            <a:endParaRPr lang="en-US" sz="1400" dirty="0"/>
          </a:p>
          <a:p>
            <a:r>
              <a:rPr lang="en-US" sz="1400" dirty="0"/>
              <a:t>Paid or unpaid work experiences that allow the student to earn elective credit in school while working 100-200 hours over an 18 week period.   Position must enhance student’s work capabilities in his/her chosen career</a:t>
            </a:r>
            <a:r>
              <a:rPr lang="en-US" sz="1400" dirty="0" smtClean="0"/>
              <a:t>.</a:t>
            </a:r>
            <a:r>
              <a:rPr lang="en-US" sz="1400" b="1" dirty="0"/>
              <a:t> </a:t>
            </a:r>
            <a:endParaRPr lang="en-US" sz="1400" dirty="0"/>
          </a:p>
          <a:p>
            <a:r>
              <a:rPr lang="en-US" sz="1400" b="1" dirty="0"/>
              <a:t>SERVICE LEARNING</a:t>
            </a:r>
            <a:endParaRPr lang="en-US" sz="1400" dirty="0"/>
          </a:p>
          <a:p>
            <a:r>
              <a:rPr lang="en-US" sz="1400" dirty="0"/>
              <a:t>Provides student’s opportunities to work/serve at a school/community or on a service project work site for a scheduled period of time.  These are unpaid experiences, but do allow students to earn an elective credit.</a:t>
            </a:r>
          </a:p>
          <a:p>
            <a:r>
              <a:rPr lang="en-US" sz="1400" b="1" dirty="0"/>
              <a:t> </a:t>
            </a:r>
            <a:endParaRPr lang="en-US" sz="1400" dirty="0"/>
          </a:p>
          <a:p>
            <a:r>
              <a:rPr lang="en-US" sz="1400" b="1" dirty="0"/>
              <a:t>APPRENTICESHIPS</a:t>
            </a:r>
            <a:endParaRPr lang="en-US" sz="1400" dirty="0"/>
          </a:p>
          <a:p>
            <a:r>
              <a:rPr lang="en-US" sz="1400" dirty="0"/>
              <a:t>Reserved for students enrolled in technical and industrial courses.  The apprenticeship may be registered with the Bureau of Apprenticeship Training and the skills are transferable internationally.</a:t>
            </a:r>
          </a:p>
          <a:p>
            <a:pPr marL="0" indent="0">
              <a:buNone/>
            </a:pPr>
            <a:r>
              <a:rPr lang="en-US" sz="1400" dirty="0"/>
              <a:t> </a:t>
            </a:r>
          </a:p>
          <a:p>
            <a:pPr marL="0" indent="0">
              <a:buNone/>
            </a:pPr>
            <a:r>
              <a:rPr lang="en-US" sz="1400" dirty="0"/>
              <a:t> </a:t>
            </a:r>
          </a:p>
          <a:p>
            <a:pPr marL="0" indent="0">
              <a:buNone/>
            </a:pPr>
            <a:endParaRPr lang="en-US" sz="1400" dirty="0"/>
          </a:p>
        </p:txBody>
      </p:sp>
    </p:spTree>
    <p:extLst>
      <p:ext uri="{BB962C8B-B14F-4D97-AF65-F5344CB8AC3E}">
        <p14:creationId xmlns:p14="http://schemas.microsoft.com/office/powerpoint/2010/main" val="8189939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College and Career Center</a:t>
            </a:r>
            <a:endParaRPr lang="en-US" dirty="0"/>
          </a:p>
        </p:txBody>
      </p:sp>
      <p:sp>
        <p:nvSpPr>
          <p:cNvPr id="3" name="Content Placeholder 2"/>
          <p:cNvSpPr>
            <a:spLocks noGrp="1"/>
          </p:cNvSpPr>
          <p:nvPr>
            <p:ph idx="1"/>
          </p:nvPr>
        </p:nvSpPr>
        <p:spPr/>
        <p:txBody>
          <a:bodyPr>
            <a:normAutofit fontScale="92500" lnSpcReduction="20000"/>
          </a:bodyPr>
          <a:lstStyle/>
          <a:p>
            <a:pPr marL="0" indent="0" algn="ctr">
              <a:buNone/>
            </a:pPr>
            <a:r>
              <a:rPr lang="en-US" sz="2000" dirty="0" smtClean="0"/>
              <a:t>Karen Ruff</a:t>
            </a:r>
          </a:p>
          <a:p>
            <a:pPr marL="0" indent="0" algn="ctr">
              <a:buNone/>
            </a:pPr>
            <a:r>
              <a:rPr lang="en-US" sz="2000" dirty="0" smtClean="0"/>
              <a:t>Career Development Facilitator</a:t>
            </a:r>
          </a:p>
          <a:p>
            <a:pPr marL="0" indent="0" algn="ctr">
              <a:buNone/>
            </a:pPr>
            <a:r>
              <a:rPr lang="en-US" sz="2000" dirty="0" smtClean="0"/>
              <a:t>Future Vision and Blythewood By Design</a:t>
            </a:r>
          </a:p>
          <a:p>
            <a:pPr marL="0" indent="0" algn="ctr">
              <a:buNone/>
            </a:pPr>
            <a:endParaRPr lang="en-US" sz="2000" dirty="0"/>
          </a:p>
          <a:p>
            <a:pPr marL="0" indent="0" algn="ctr">
              <a:buNone/>
            </a:pPr>
            <a:r>
              <a:rPr lang="en-US" sz="2000" dirty="0" smtClean="0"/>
              <a:t>Pam Polson</a:t>
            </a:r>
          </a:p>
          <a:p>
            <a:pPr marL="0" indent="0" algn="ctr">
              <a:buNone/>
            </a:pPr>
            <a:r>
              <a:rPr lang="en-US" sz="2000" dirty="0" smtClean="0"/>
              <a:t>Career Development Facilitator</a:t>
            </a:r>
          </a:p>
          <a:p>
            <a:pPr marL="0" indent="0" algn="ctr">
              <a:buNone/>
            </a:pPr>
            <a:r>
              <a:rPr lang="en-US" sz="2000" dirty="0" smtClean="0"/>
              <a:t>Global Society and Emerging Technology</a:t>
            </a:r>
          </a:p>
          <a:p>
            <a:pPr marL="0" indent="0" algn="ctr">
              <a:buNone/>
            </a:pPr>
            <a:endParaRPr lang="en-US" sz="2000" dirty="0"/>
          </a:p>
          <a:p>
            <a:pPr marL="0" indent="0" algn="ctr">
              <a:buNone/>
            </a:pPr>
            <a:r>
              <a:rPr lang="en-US" sz="2000" dirty="0" smtClean="0"/>
              <a:t>Emma Waugh</a:t>
            </a:r>
          </a:p>
          <a:p>
            <a:pPr marL="0" indent="0" algn="ctr">
              <a:buNone/>
            </a:pPr>
            <a:r>
              <a:rPr lang="en-US" sz="2000" dirty="0" smtClean="0"/>
              <a:t>College and Career Specialist</a:t>
            </a:r>
          </a:p>
          <a:p>
            <a:pPr marL="0" indent="0">
              <a:buNone/>
            </a:pPr>
            <a:endParaRPr lang="en-US" dirty="0"/>
          </a:p>
          <a:p>
            <a:pPr marL="0" indent="0">
              <a:buNone/>
            </a:pPr>
            <a:endParaRPr lang="en-US" dirty="0" smtClean="0"/>
          </a:p>
          <a:p>
            <a:pPr marL="0" indent="0">
              <a:buNone/>
            </a:pPr>
            <a:endParaRPr lang="en-US" dirty="0"/>
          </a:p>
          <a:p>
            <a:pPr marL="0" indent="0">
              <a:buNone/>
            </a:pPr>
            <a:endParaRPr lang="en-US" dirty="0"/>
          </a:p>
        </p:txBody>
      </p:sp>
    </p:spTree>
    <p:extLst>
      <p:ext uri="{BB962C8B-B14F-4D97-AF65-F5344CB8AC3E}">
        <p14:creationId xmlns:p14="http://schemas.microsoft.com/office/powerpoint/2010/main" val="9811207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pPr algn="ctr"/>
            <a:r>
              <a:rPr lang="en-US" dirty="0" smtClean="0"/>
              <a:t>Graduation Requirements</a:t>
            </a:r>
            <a:endParaRPr lang="en-US" dirty="0"/>
          </a:p>
        </p:txBody>
      </p:sp>
      <p:sp>
        <p:nvSpPr>
          <p:cNvPr id="5" name="Content Placeholder 2"/>
          <p:cNvSpPr>
            <a:spLocks noGrp="1"/>
          </p:cNvSpPr>
          <p:nvPr>
            <p:ph idx="1"/>
          </p:nvPr>
        </p:nvSpPr>
        <p:spPr/>
        <p:txBody>
          <a:bodyPr>
            <a:normAutofit fontScale="70000" lnSpcReduction="20000"/>
          </a:bodyPr>
          <a:lstStyle/>
          <a:p>
            <a:pPr marL="137160" indent="0" defTabSz="169863">
              <a:buNone/>
              <a:tabLst>
                <a:tab pos="4572000" algn="l"/>
              </a:tabLst>
            </a:pPr>
            <a:endParaRPr lang="en-US" u="sng" dirty="0" smtClean="0"/>
          </a:p>
          <a:p>
            <a:pPr marL="137160" indent="0" defTabSz="169863">
              <a:buNone/>
              <a:tabLst>
                <a:tab pos="4572000" algn="l"/>
              </a:tabLst>
            </a:pPr>
            <a:r>
              <a:rPr lang="en-US" sz="1800" u="sng" dirty="0" smtClean="0"/>
              <a:t>Subject</a:t>
            </a:r>
            <a:r>
              <a:rPr lang="en-US" u="sng" dirty="0" smtClean="0"/>
              <a:t>	</a:t>
            </a:r>
            <a:r>
              <a:rPr lang="en-US" sz="1800" u="sng" dirty="0" smtClean="0"/>
              <a:t>SC Diploma </a:t>
            </a:r>
          </a:p>
          <a:p>
            <a:pPr marL="137160" indent="0" defTabSz="169863">
              <a:spcBef>
                <a:spcPts val="0"/>
              </a:spcBef>
              <a:buNone/>
              <a:tabLst>
                <a:tab pos="4572000" algn="l"/>
              </a:tabLst>
            </a:pPr>
            <a:r>
              <a:rPr lang="en-US" sz="2400" dirty="0" smtClean="0"/>
              <a:t>English Language Arts	     4</a:t>
            </a:r>
          </a:p>
          <a:p>
            <a:pPr marL="137160" indent="0" defTabSz="169863">
              <a:spcBef>
                <a:spcPts val="0"/>
              </a:spcBef>
              <a:buNone/>
              <a:tabLst>
                <a:tab pos="4572000" algn="l"/>
              </a:tabLst>
            </a:pPr>
            <a:r>
              <a:rPr lang="en-US" sz="2400" dirty="0" smtClean="0"/>
              <a:t>Mathematics	     4</a:t>
            </a:r>
          </a:p>
          <a:p>
            <a:pPr marL="137160" indent="0" defTabSz="169863">
              <a:spcBef>
                <a:spcPts val="0"/>
              </a:spcBef>
              <a:buNone/>
              <a:tabLst>
                <a:tab pos="4572000" algn="l"/>
              </a:tabLst>
            </a:pPr>
            <a:r>
              <a:rPr lang="en-US" sz="2400" dirty="0" smtClean="0"/>
              <a:t>Natural Sciences	     3</a:t>
            </a:r>
          </a:p>
          <a:p>
            <a:pPr marL="137160" indent="0" defTabSz="169863">
              <a:spcBef>
                <a:spcPts val="0"/>
              </a:spcBef>
              <a:buNone/>
              <a:tabLst>
                <a:tab pos="4572000" algn="l"/>
              </a:tabLst>
            </a:pPr>
            <a:r>
              <a:rPr lang="en-US" sz="2400" dirty="0" smtClean="0"/>
              <a:t>U. S. History	     1</a:t>
            </a:r>
          </a:p>
          <a:p>
            <a:pPr marL="137160" indent="0" defTabSz="169863">
              <a:spcBef>
                <a:spcPts val="0"/>
              </a:spcBef>
              <a:buNone/>
              <a:tabLst>
                <a:tab pos="4572000" algn="l"/>
              </a:tabLst>
            </a:pPr>
            <a:r>
              <a:rPr lang="en-US" sz="2400" dirty="0" smtClean="0"/>
              <a:t>Economics	    .5</a:t>
            </a:r>
          </a:p>
          <a:p>
            <a:pPr marL="137160" indent="0" defTabSz="169863">
              <a:spcBef>
                <a:spcPts val="0"/>
              </a:spcBef>
              <a:buNone/>
              <a:tabLst>
                <a:tab pos="4572000" algn="l"/>
              </a:tabLst>
            </a:pPr>
            <a:r>
              <a:rPr lang="en-US" sz="2400" dirty="0" smtClean="0"/>
              <a:t>U. S. Government	    .5</a:t>
            </a:r>
          </a:p>
          <a:p>
            <a:pPr marL="137160" indent="0" defTabSz="169863">
              <a:spcBef>
                <a:spcPts val="0"/>
              </a:spcBef>
              <a:buNone/>
              <a:tabLst>
                <a:tab pos="4572000" algn="l"/>
              </a:tabLst>
            </a:pPr>
            <a:r>
              <a:rPr lang="en-US" sz="2400" dirty="0" smtClean="0"/>
              <a:t>Other Social Studies	     1</a:t>
            </a:r>
          </a:p>
          <a:p>
            <a:pPr marL="137160" indent="0" defTabSz="169863">
              <a:spcBef>
                <a:spcPts val="0"/>
              </a:spcBef>
              <a:buNone/>
              <a:tabLst>
                <a:tab pos="4572000" algn="l"/>
              </a:tabLst>
            </a:pPr>
            <a:r>
              <a:rPr lang="en-US" sz="2400" dirty="0" smtClean="0"/>
              <a:t>Physical Education or JROTC	     1</a:t>
            </a:r>
          </a:p>
          <a:p>
            <a:pPr marL="137160" indent="0" defTabSz="169863">
              <a:spcBef>
                <a:spcPts val="0"/>
              </a:spcBef>
              <a:buNone/>
              <a:tabLst>
                <a:tab pos="4572000" algn="l"/>
              </a:tabLst>
            </a:pPr>
            <a:r>
              <a:rPr lang="en-US" sz="2400" dirty="0" smtClean="0"/>
              <a:t>Foreign Lang. or Career Tech	     1</a:t>
            </a:r>
          </a:p>
          <a:p>
            <a:pPr marL="137160" indent="0" defTabSz="169863">
              <a:spcBef>
                <a:spcPts val="0"/>
              </a:spcBef>
              <a:buNone/>
              <a:tabLst>
                <a:tab pos="4572000" algn="l"/>
              </a:tabLst>
            </a:pPr>
            <a:r>
              <a:rPr lang="en-US" sz="2400" dirty="0" smtClean="0"/>
              <a:t>Electives	  6.5</a:t>
            </a:r>
          </a:p>
          <a:p>
            <a:pPr marL="137160" indent="0" defTabSz="169863">
              <a:spcBef>
                <a:spcPts val="0"/>
              </a:spcBef>
              <a:buNone/>
              <a:tabLst>
                <a:tab pos="4572000" algn="l"/>
              </a:tabLst>
            </a:pPr>
            <a:r>
              <a:rPr lang="en-US" sz="2400" dirty="0" smtClean="0"/>
              <a:t>Health(district)	    .5</a:t>
            </a:r>
          </a:p>
          <a:p>
            <a:pPr marL="137160" indent="0" defTabSz="169863">
              <a:spcBef>
                <a:spcPts val="0"/>
              </a:spcBef>
              <a:buNone/>
              <a:tabLst>
                <a:tab pos="4572000" algn="l"/>
              </a:tabLst>
            </a:pPr>
            <a:r>
              <a:rPr lang="en-US" sz="2400" dirty="0" smtClean="0"/>
              <a:t>Computer Science	     1</a:t>
            </a:r>
          </a:p>
          <a:p>
            <a:pPr marL="137160" indent="0" defTabSz="169863">
              <a:spcBef>
                <a:spcPts val="0"/>
              </a:spcBef>
              <a:buNone/>
              <a:tabLst>
                <a:tab pos="4572000" algn="l"/>
              </a:tabLst>
            </a:pPr>
            <a:r>
              <a:rPr lang="en-US" sz="3600" b="1" dirty="0" smtClean="0"/>
              <a:t>Total	24 Units</a:t>
            </a:r>
          </a:p>
          <a:p>
            <a:pPr marL="137160" indent="0">
              <a:buNone/>
            </a:pPr>
            <a:endParaRPr lang="en-US" dirty="0" smtClean="0"/>
          </a:p>
          <a:p>
            <a:pPr marL="137160" indent="0">
              <a:buNone/>
            </a:pPr>
            <a:endParaRPr lang="en-US" dirty="0" smtClean="0"/>
          </a:p>
          <a:p>
            <a:pPr marL="137160" indent="0">
              <a:buNone/>
            </a:pPr>
            <a:endParaRPr lang="en-US" dirty="0" smtClean="0"/>
          </a:p>
          <a:p>
            <a:pPr marL="137160" indent="0">
              <a:buNone/>
            </a:pPr>
            <a:endParaRPr lang="en-US" dirty="0" smtClean="0"/>
          </a:p>
          <a:p>
            <a:endParaRPr lang="en-US" dirty="0"/>
          </a:p>
          <a:p>
            <a:endParaRPr lang="en-US" dirty="0"/>
          </a:p>
        </p:txBody>
      </p:sp>
    </p:spTree>
    <p:extLst>
      <p:ext uri="{BB962C8B-B14F-4D97-AF65-F5344CB8AC3E}">
        <p14:creationId xmlns:p14="http://schemas.microsoft.com/office/powerpoint/2010/main" val="1856714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1000" autoRev="1" fill="remove"/>
                                        <p:tgtEl>
                                          <p:spTgt spid="5">
                                            <p:txEl>
                                              <p:pRg st="14" end="14"/>
                                            </p:txEl>
                                          </p:spTgt>
                                        </p:tgtEl>
                                        <p:attrNameLst>
                                          <p:attrName>style.color</p:attrName>
                                        </p:attrNameLst>
                                      </p:cBhvr>
                                      <p:to>
                                        <a:srgbClr val="20FF15"/>
                                      </p:to>
                                    </p:animClr>
                                    <p:animClr clrSpc="rgb" dir="cw">
                                      <p:cBhvr>
                                        <p:cTn id="7" dur="1000" autoRev="1" fill="remove"/>
                                        <p:tgtEl>
                                          <p:spTgt spid="5">
                                            <p:txEl>
                                              <p:pRg st="14" end="14"/>
                                            </p:txEl>
                                          </p:spTgt>
                                        </p:tgtEl>
                                        <p:attrNameLst>
                                          <p:attrName>fillcolor</p:attrName>
                                        </p:attrNameLst>
                                      </p:cBhvr>
                                      <p:to>
                                        <a:srgbClr val="20FF15"/>
                                      </p:to>
                                    </p:animClr>
                                    <p:set>
                                      <p:cBhvr>
                                        <p:cTn id="8" dur="1000" autoRev="1" fill="remove"/>
                                        <p:tgtEl>
                                          <p:spTgt spid="5">
                                            <p:txEl>
                                              <p:pRg st="14" end="14"/>
                                            </p:txEl>
                                          </p:spTgt>
                                        </p:tgtEl>
                                        <p:attrNameLst>
                                          <p:attrName>fill.type</p:attrName>
                                        </p:attrNameLst>
                                      </p:cBhvr>
                                      <p:to>
                                        <p:strVal val="solid"/>
                                      </p:to>
                                    </p:set>
                                    <p:set>
                                      <p:cBhvr>
                                        <p:cTn id="9" dur="1000" autoRev="1" fill="remove"/>
                                        <p:tgtEl>
                                          <p:spTgt spid="5">
                                            <p:txEl>
                                              <p:pRg st="14" end="14"/>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SC Four Year Public College Requirements</a:t>
            </a:r>
            <a:endParaRPr lang="en-US" dirty="0"/>
          </a:p>
        </p:txBody>
      </p:sp>
      <p:sp>
        <p:nvSpPr>
          <p:cNvPr id="3" name="Content Placeholder 2"/>
          <p:cNvSpPr>
            <a:spLocks noGrp="1"/>
          </p:cNvSpPr>
          <p:nvPr>
            <p:ph idx="1"/>
          </p:nvPr>
        </p:nvSpPr>
        <p:spPr>
          <a:xfrm>
            <a:off x="0" y="1066800"/>
            <a:ext cx="9144000" cy="5791200"/>
          </a:xfrm>
        </p:spPr>
        <p:txBody>
          <a:bodyPr>
            <a:noAutofit/>
          </a:bodyPr>
          <a:lstStyle/>
          <a:p>
            <a:pPr marL="137160" indent="0">
              <a:buNone/>
            </a:pPr>
            <a:r>
              <a:rPr lang="en-US" sz="1600" u="sng" dirty="0" smtClean="0"/>
              <a:t>Subject                                                                                                              Unit Required</a:t>
            </a:r>
          </a:p>
          <a:p>
            <a:pPr marL="137160" indent="0">
              <a:buNone/>
            </a:pPr>
            <a:r>
              <a:rPr lang="en-US" sz="1600" dirty="0" smtClean="0"/>
              <a:t>English 							4</a:t>
            </a:r>
          </a:p>
          <a:p>
            <a:pPr marL="137160" indent="0">
              <a:buNone/>
            </a:pPr>
            <a:r>
              <a:rPr lang="en-US" sz="1600" dirty="0" smtClean="0"/>
              <a:t>Mathematics						4</a:t>
            </a:r>
          </a:p>
          <a:p>
            <a:pPr marL="137160" indent="0">
              <a:buNone/>
            </a:pPr>
            <a:r>
              <a:rPr lang="en-US" sz="1600" dirty="0" smtClean="0"/>
              <a:t>Science 							3</a:t>
            </a:r>
          </a:p>
          <a:p>
            <a:pPr marL="137160" indent="0">
              <a:buNone/>
            </a:pPr>
            <a:r>
              <a:rPr lang="en-US" sz="1600" dirty="0" smtClean="0"/>
              <a:t>(3 Lab Sciences)</a:t>
            </a:r>
          </a:p>
          <a:p>
            <a:pPr marL="137160" indent="0">
              <a:buNone/>
            </a:pPr>
            <a:r>
              <a:rPr lang="en-US" sz="1600" dirty="0" smtClean="0"/>
              <a:t>U. S. History						1</a:t>
            </a:r>
          </a:p>
          <a:p>
            <a:pPr marL="137160" indent="0">
              <a:buNone/>
            </a:pPr>
            <a:r>
              <a:rPr lang="en-US" sz="1600" dirty="0" smtClean="0"/>
              <a:t>Economics						1/2</a:t>
            </a:r>
          </a:p>
          <a:p>
            <a:pPr marL="137160" indent="0">
              <a:buNone/>
            </a:pPr>
            <a:r>
              <a:rPr lang="en-US" sz="1600" dirty="0" smtClean="0"/>
              <a:t>Government						 1/2</a:t>
            </a:r>
          </a:p>
          <a:p>
            <a:pPr marL="137160" indent="0">
              <a:buNone/>
            </a:pPr>
            <a:r>
              <a:rPr lang="en-US" sz="1600" dirty="0" smtClean="0"/>
              <a:t>Social Studies						1</a:t>
            </a:r>
          </a:p>
          <a:p>
            <a:pPr marL="137160" indent="0">
              <a:buNone/>
            </a:pPr>
            <a:r>
              <a:rPr lang="en-US" sz="1600" dirty="0" smtClean="0"/>
              <a:t>Physical Education or JROTC					1</a:t>
            </a:r>
          </a:p>
          <a:p>
            <a:pPr marL="137160" indent="0">
              <a:buNone/>
            </a:pPr>
            <a:r>
              <a:rPr lang="en-US" sz="1600" dirty="0" smtClean="0"/>
              <a:t>Foreign Language**					2</a:t>
            </a:r>
          </a:p>
          <a:p>
            <a:pPr marL="137160" indent="0">
              <a:buNone/>
            </a:pPr>
            <a:r>
              <a:rPr lang="en-US" sz="1600" dirty="0" smtClean="0"/>
              <a:t>Academic  Electives					1</a:t>
            </a:r>
          </a:p>
          <a:p>
            <a:pPr marL="137160" indent="0">
              <a:buNone/>
            </a:pPr>
            <a:r>
              <a:rPr lang="en-US" sz="1600" dirty="0" smtClean="0"/>
              <a:t>Fine Arts							1                                                                                                            </a:t>
            </a:r>
          </a:p>
          <a:p>
            <a:pPr marL="137160" indent="0">
              <a:buNone/>
            </a:pPr>
            <a:r>
              <a:rPr lang="en-US" sz="1600" dirty="0" smtClean="0"/>
              <a:t>PASS HSAP</a:t>
            </a:r>
          </a:p>
          <a:p>
            <a:pPr marL="137160" indent="0">
              <a:buNone/>
            </a:pPr>
            <a:r>
              <a:rPr lang="en-US" sz="1600" dirty="0" smtClean="0"/>
              <a:t>**Public colleges in SC require 2 Foreign Language credits  (Clemson and The College of Charleston require 3 credits)		</a:t>
            </a:r>
            <a:endParaRPr lang="en-US" sz="1600" dirty="0"/>
          </a:p>
        </p:txBody>
      </p:sp>
    </p:spTree>
    <p:extLst>
      <p:ext uri="{BB962C8B-B14F-4D97-AF65-F5344CB8AC3E}">
        <p14:creationId xmlns:p14="http://schemas.microsoft.com/office/powerpoint/2010/main" val="18958389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     High School Assessment Program</a:t>
            </a:r>
            <a:endParaRPr lang="en-US" dirty="0"/>
          </a:p>
        </p:txBody>
      </p:sp>
      <p:sp>
        <p:nvSpPr>
          <p:cNvPr id="3" name="Content Placeholder 2"/>
          <p:cNvSpPr>
            <a:spLocks noGrp="1"/>
          </p:cNvSpPr>
          <p:nvPr>
            <p:ph idx="1"/>
          </p:nvPr>
        </p:nvSpPr>
        <p:spPr>
          <a:xfrm>
            <a:off x="457199" y="1600200"/>
            <a:ext cx="8481167" cy="4572000"/>
          </a:xfrm>
        </p:spPr>
        <p:txBody>
          <a:bodyPr>
            <a:normAutofit/>
          </a:bodyPr>
          <a:lstStyle/>
          <a:p>
            <a:pPr>
              <a:buFont typeface="Courier New" pitchFamily="49" charset="0"/>
              <a:buChar char="o"/>
            </a:pPr>
            <a:endParaRPr lang="en-US" dirty="0" smtClean="0"/>
          </a:p>
          <a:p>
            <a:pPr marL="285750" indent="-285750">
              <a:buFont typeface="Arial" pitchFamily="34" charset="0"/>
              <a:buChar char="•"/>
            </a:pPr>
            <a:r>
              <a:rPr lang="en-US" dirty="0" smtClean="0"/>
              <a:t>Curriculum standards are tested in the areas of  English Language Arts and Mathematics.  </a:t>
            </a:r>
          </a:p>
          <a:p>
            <a:endParaRPr lang="en-US" dirty="0" smtClean="0"/>
          </a:p>
          <a:p>
            <a:pPr marL="285750" indent="-285750">
              <a:buFont typeface="Arial" pitchFamily="34" charset="0"/>
              <a:buChar char="•"/>
            </a:pPr>
            <a:r>
              <a:rPr lang="en-US" dirty="0" smtClean="0"/>
              <a:t>Students must receive a performance score of Level 2 or higher on each test to meet the graduation requirements.  </a:t>
            </a:r>
          </a:p>
          <a:p>
            <a:endParaRPr lang="en-US" dirty="0" smtClean="0"/>
          </a:p>
          <a:p>
            <a:pPr marL="285750" indent="-285750">
              <a:buFont typeface="Arial" pitchFamily="34" charset="0"/>
              <a:buChar char="•"/>
            </a:pPr>
            <a:r>
              <a:rPr lang="en-US" dirty="0" smtClean="0"/>
              <a:t>Students not obtaining Level 2 (200) on any part of the HSAP must enroll in a remediation course.  </a:t>
            </a:r>
          </a:p>
          <a:p>
            <a:endParaRPr lang="en-US" dirty="0"/>
          </a:p>
        </p:txBody>
      </p:sp>
      <p:pic>
        <p:nvPicPr>
          <p:cNvPr id="4" name="Picture 2" descr="http://dumais.us/newtown/blog/wp-content/uploads/2011/01/graduation.gif"/>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477000" y="4114800"/>
            <a:ext cx="2461367" cy="18128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09746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Promotion to the 12</a:t>
            </a:r>
            <a:r>
              <a:rPr lang="en-US" baseline="30000" dirty="0" smtClean="0"/>
              <a:t>th</a:t>
            </a:r>
            <a:r>
              <a:rPr lang="en-US" dirty="0" smtClean="0"/>
              <a:t> grade</a:t>
            </a:r>
            <a:endParaRPr lang="en-US" dirty="0"/>
          </a:p>
        </p:txBody>
      </p:sp>
      <p:sp>
        <p:nvSpPr>
          <p:cNvPr id="3" name="Content Placeholder 2"/>
          <p:cNvSpPr>
            <a:spLocks noGrp="1"/>
          </p:cNvSpPr>
          <p:nvPr>
            <p:ph idx="1"/>
          </p:nvPr>
        </p:nvSpPr>
        <p:spPr/>
        <p:txBody>
          <a:bodyPr/>
          <a:lstStyle/>
          <a:p>
            <a:endParaRPr lang="en-US" dirty="0" smtClean="0"/>
          </a:p>
          <a:p>
            <a:endParaRPr lang="en-US" dirty="0"/>
          </a:p>
          <a:p>
            <a:pPr marL="285750" indent="-285750" algn="ctr">
              <a:buFont typeface="Arial" pitchFamily="34" charset="0"/>
              <a:buChar char="•"/>
            </a:pPr>
            <a:r>
              <a:rPr lang="en-US" sz="2000" dirty="0" smtClean="0"/>
              <a:t>   3 English credits</a:t>
            </a:r>
          </a:p>
          <a:p>
            <a:pPr algn="ctr">
              <a:buFont typeface="Arial" pitchFamily="34" charset="0"/>
              <a:buChar char="•"/>
            </a:pPr>
            <a:r>
              <a:rPr lang="en-US" sz="2000" dirty="0" smtClean="0"/>
              <a:t>  3 Math credits</a:t>
            </a:r>
          </a:p>
          <a:p>
            <a:pPr algn="ctr">
              <a:buFont typeface="Arial" pitchFamily="34" charset="0"/>
              <a:buChar char="•"/>
            </a:pPr>
            <a:r>
              <a:rPr lang="en-US" sz="2000" dirty="0" smtClean="0"/>
              <a:t>12 additional credits</a:t>
            </a:r>
          </a:p>
          <a:p>
            <a:pPr algn="ctr"/>
            <a:r>
              <a:rPr lang="en-US" sz="2000" dirty="0" smtClean="0"/>
              <a:t>       Total 18 credits to be promoted to 12th grade</a:t>
            </a:r>
            <a:endParaRPr lang="en-US" sz="2000" dirty="0"/>
          </a:p>
        </p:txBody>
      </p:sp>
    </p:spTree>
    <p:extLst>
      <p:ext uri="{BB962C8B-B14F-4D97-AF65-F5344CB8AC3E}">
        <p14:creationId xmlns:p14="http://schemas.microsoft.com/office/powerpoint/2010/main" val="11622459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Junior Interviews</a:t>
            </a:r>
            <a:endParaRPr lang="en-US" dirty="0"/>
          </a:p>
        </p:txBody>
      </p:sp>
      <p:sp>
        <p:nvSpPr>
          <p:cNvPr id="3" name="Content Placeholder 2"/>
          <p:cNvSpPr>
            <a:spLocks noGrp="1"/>
          </p:cNvSpPr>
          <p:nvPr>
            <p:ph idx="1"/>
          </p:nvPr>
        </p:nvSpPr>
        <p:spPr/>
        <p:txBody>
          <a:bodyPr>
            <a:normAutofit/>
          </a:bodyPr>
          <a:lstStyle/>
          <a:p>
            <a:pPr marL="2809875" indent="-411163"/>
            <a:endParaRPr lang="en-US" dirty="0" smtClean="0"/>
          </a:p>
          <a:p>
            <a:pPr marL="2809875" indent="-411163"/>
            <a:endParaRPr lang="en-US" dirty="0"/>
          </a:p>
          <a:p>
            <a:pPr marL="2809875" indent="-411163"/>
            <a:endParaRPr lang="en-US" dirty="0" smtClean="0"/>
          </a:p>
          <a:p>
            <a:pPr marL="2809875" indent="-411163"/>
            <a:endParaRPr lang="en-US" dirty="0"/>
          </a:p>
          <a:p>
            <a:pPr marL="2809875" indent="-411163"/>
            <a:r>
              <a:rPr lang="en-US" sz="1800" dirty="0" smtClean="0"/>
              <a:t>Senior Interviews will be held on  October 28</a:t>
            </a:r>
            <a:r>
              <a:rPr lang="en-US" sz="1800" baseline="30000" dirty="0" smtClean="0"/>
              <a:t>th</a:t>
            </a:r>
            <a:r>
              <a:rPr lang="en-US" sz="1800" dirty="0" smtClean="0"/>
              <a:t>- November 22</a:t>
            </a:r>
            <a:r>
              <a:rPr lang="en-US" sz="1800" baseline="30000" dirty="0" smtClean="0"/>
              <a:t>nd</a:t>
            </a:r>
            <a:r>
              <a:rPr lang="en-US" sz="1800" dirty="0" smtClean="0"/>
              <a:t>.</a:t>
            </a:r>
            <a:endParaRPr lang="en-US" sz="1800" dirty="0"/>
          </a:p>
          <a:p>
            <a:pPr marL="2809875" indent="-411163"/>
            <a:endParaRPr lang="en-US" sz="1800" dirty="0" smtClean="0"/>
          </a:p>
          <a:p>
            <a:r>
              <a:rPr lang="en-US" sz="1800" dirty="0" smtClean="0"/>
              <a:t>Parents/students should have received a letter in the mail letting them know of  their appointment time to meet with their House counselor.</a:t>
            </a:r>
          </a:p>
          <a:p>
            <a:pPr marL="0" indent="0" algn="ctr">
              <a:buNone/>
            </a:pPr>
            <a:endParaRPr lang="en-US" dirty="0"/>
          </a:p>
        </p:txBody>
      </p:sp>
      <p:sp>
        <p:nvSpPr>
          <p:cNvPr id="4" name="Rectangle 3"/>
          <p:cNvSpPr/>
          <p:nvPr/>
        </p:nvSpPr>
        <p:spPr>
          <a:xfrm>
            <a:off x="4479628" y="3244334"/>
            <a:ext cx="184730" cy="369332"/>
          </a:xfrm>
          <a:prstGeom prst="rect">
            <a:avLst/>
          </a:prstGeom>
        </p:spPr>
        <p:txBody>
          <a:bodyPr wrap="none">
            <a:spAutoFit/>
          </a:bodyPr>
          <a:lstStyle/>
          <a:p>
            <a:pPr algn="ctr"/>
            <a:endParaRPr lang="en-US" dirty="0"/>
          </a:p>
        </p:txBody>
      </p:sp>
      <p:pic>
        <p:nvPicPr>
          <p:cNvPr id="5" name="Picture 2" descr="http://www.illustrationsof.com/royalty-free-yellow-collection-clipart-illustration-22696tn.jpg"/>
          <p:cNvPicPr>
            <a:picLocks noChangeAspect="1" noChangeArrowheads="1"/>
          </p:cNvPicPr>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b="27244"/>
          <a:stretch/>
        </p:blipFill>
        <p:spPr bwMode="auto">
          <a:xfrm>
            <a:off x="1066800" y="838200"/>
            <a:ext cx="2286000" cy="22389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184583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Why Choose Dual Credit?</a:t>
            </a:r>
            <a:endParaRPr lang="en-US" dirty="0"/>
          </a:p>
        </p:txBody>
      </p:sp>
      <p:sp>
        <p:nvSpPr>
          <p:cNvPr id="3" name="Content Placeholder 2"/>
          <p:cNvSpPr>
            <a:spLocks noGrp="1"/>
          </p:cNvSpPr>
          <p:nvPr>
            <p:ph idx="1"/>
          </p:nvPr>
        </p:nvSpPr>
        <p:spPr>
          <a:xfrm>
            <a:off x="609600" y="838200"/>
            <a:ext cx="7848600" cy="5833572"/>
          </a:xfrm>
        </p:spPr>
        <p:txBody>
          <a:bodyPr>
            <a:normAutofit fontScale="25000" lnSpcReduction="20000"/>
          </a:bodyPr>
          <a:lstStyle/>
          <a:p>
            <a:pPr marL="1143000" indent="-1143000">
              <a:buFont typeface="Arial" pitchFamily="34" charset="0"/>
              <a:buChar char="•"/>
            </a:pPr>
            <a:r>
              <a:rPr lang="en-US" sz="8000" dirty="0"/>
              <a:t>Blythewood High School seniors are given the opportunity to test and qualify for college credit courses offered their senior year.  In many instances, successful completion of this course work, will allow students to begin their freshman year of college with 3-12 hours of college course work completed at no cost while in high school.**  This can represent a significant savings for many families</a:t>
            </a:r>
            <a:r>
              <a:rPr lang="en-US" sz="8000" dirty="0" smtClean="0"/>
              <a:t>.</a:t>
            </a:r>
          </a:p>
          <a:p>
            <a:endParaRPr lang="en-US" sz="8000" dirty="0"/>
          </a:p>
          <a:p>
            <a:pPr marL="1143000" indent="-1143000">
              <a:buFont typeface="Arial" pitchFamily="34" charset="0"/>
              <a:buChar char="•"/>
            </a:pPr>
            <a:r>
              <a:rPr lang="en-US" sz="8000" dirty="0"/>
              <a:t>Dual enrollment courses are offered through Midlands Technical College and taught by their instructors on Blythewood’s campus.  To enroll in dual credit courses, students must take the ASSET test and meet specified criteria established by the college.  The ASSET test is administered at BHS in the fall of each year to juniors.  Although most public in state colleges and universities will accept these as transfer credits from MTC, completion of these courses does not guarantee acceptance at the college of your student’s choice. Students are strongly encouraged to check with the colleges where they wish to apply in order to determine if the transfer will be accepted for college credit.  </a:t>
            </a:r>
            <a:r>
              <a:rPr lang="en-US" sz="8000" b="1" dirty="0"/>
              <a:t>NOTE: The student must successfully complete both English 101 &amp; English 102, in order to meet the English 4 requirement for a high school diploma</a:t>
            </a:r>
            <a:r>
              <a:rPr lang="en-US" sz="8000" b="1" dirty="0" smtClean="0"/>
              <a:t>.</a:t>
            </a:r>
            <a:endParaRPr lang="en-US" sz="8000" dirty="0"/>
          </a:p>
        </p:txBody>
      </p:sp>
    </p:spTree>
    <p:extLst>
      <p:ext uri="{BB962C8B-B14F-4D97-AF65-F5344CB8AC3E}">
        <p14:creationId xmlns:p14="http://schemas.microsoft.com/office/powerpoint/2010/main" val="138934910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431</TotalTime>
  <Words>1429</Words>
  <Application>Microsoft Office PowerPoint</Application>
  <PresentationFormat>On-screen Show (4:3)</PresentationFormat>
  <Paragraphs>359</Paragraphs>
  <Slides>25</Slides>
  <Notes>1</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Angles</vt:lpstr>
      <vt:lpstr>         Junior Parent Information</vt:lpstr>
      <vt:lpstr>          School Counselors</vt:lpstr>
      <vt:lpstr>                 College and Career Center</vt:lpstr>
      <vt:lpstr>Graduation Requirements</vt:lpstr>
      <vt:lpstr>SC Four Year Public College Requirements</vt:lpstr>
      <vt:lpstr>     High School Assessment Program</vt:lpstr>
      <vt:lpstr>                  Promotion to the 12th grade</vt:lpstr>
      <vt:lpstr>Junior Interviews</vt:lpstr>
      <vt:lpstr>                 Why Choose Dual Credit?</vt:lpstr>
      <vt:lpstr>                       Dual Credit Courses </vt:lpstr>
      <vt:lpstr>                      Dual Credit Courses</vt:lpstr>
      <vt:lpstr>Choosing AP (Advance Placement)</vt:lpstr>
      <vt:lpstr>NCAA Clearinghouse  </vt:lpstr>
      <vt:lpstr>Junior Checklist    </vt:lpstr>
      <vt:lpstr>  Which Test Should I Take? : ASSET, SAT, ACT, and ASVAB   </vt:lpstr>
      <vt:lpstr> Which Test Should I Take? : ASSET, SAT, ACT, and ASVAB </vt:lpstr>
      <vt:lpstr>SAT DATES</vt:lpstr>
      <vt:lpstr>ACT DATES</vt:lpstr>
      <vt:lpstr> SAT vs. ACT  </vt:lpstr>
      <vt:lpstr>Fee Waivers</vt:lpstr>
      <vt:lpstr>  What scores do SC colleges want on the ACT and SAT? </vt:lpstr>
      <vt:lpstr>SC Scholarships LIFE, HOPE, and Palmetto Fellows</vt:lpstr>
      <vt:lpstr>College and Career Guidance Systems</vt:lpstr>
      <vt:lpstr>College and Career Guidance</vt:lpstr>
      <vt:lpstr>Work Based Learning</vt:lpstr>
    </vt:vector>
  </TitlesOfParts>
  <Company>Richland School District Two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Junior Parent Information Breakfast</dc:title>
  <dc:creator>Sharlene Drakeford</dc:creator>
  <cp:lastModifiedBy>Pam Polson</cp:lastModifiedBy>
  <cp:revision>56</cp:revision>
  <dcterms:created xsi:type="dcterms:W3CDTF">2013-10-15T15:03:26Z</dcterms:created>
  <dcterms:modified xsi:type="dcterms:W3CDTF">2013-10-23T15:24:07Z</dcterms:modified>
</cp:coreProperties>
</file>